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330" r:id="rId3"/>
    <p:sldId id="329" r:id="rId4"/>
    <p:sldId id="312" r:id="rId5"/>
    <p:sldId id="331" r:id="rId6"/>
    <p:sldId id="332" r:id="rId7"/>
    <p:sldId id="333" r:id="rId8"/>
    <p:sldId id="257" r:id="rId9"/>
    <p:sldId id="334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9" r:id="rId23"/>
    <p:sldId id="281" r:id="rId24"/>
    <p:sldId id="280" r:id="rId25"/>
    <p:sldId id="335" r:id="rId26"/>
    <p:sldId id="336" r:id="rId27"/>
    <p:sldId id="338" r:id="rId28"/>
    <p:sldId id="347" r:id="rId29"/>
    <p:sldId id="339" r:id="rId30"/>
    <p:sldId id="340" r:id="rId31"/>
    <p:sldId id="341" r:id="rId32"/>
    <p:sldId id="342" r:id="rId33"/>
    <p:sldId id="343" r:id="rId34"/>
    <p:sldId id="344" r:id="rId35"/>
    <p:sldId id="348" r:id="rId36"/>
    <p:sldId id="349" r:id="rId37"/>
    <p:sldId id="282" r:id="rId38"/>
    <p:sldId id="353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51" r:id="rId54"/>
    <p:sldId id="354" r:id="rId55"/>
    <p:sldId id="320" r:id="rId56"/>
    <p:sldId id="352" r:id="rId57"/>
    <p:sldId id="321" r:id="rId58"/>
    <p:sldId id="322" r:id="rId59"/>
    <p:sldId id="323" r:id="rId60"/>
    <p:sldId id="324" r:id="rId61"/>
    <p:sldId id="328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615E0-906D-4B33-95AD-E0F987645900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891F9-5A85-43D8-9E68-9B6AE0AEF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81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13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66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974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0607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62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4096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99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951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376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095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959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554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393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63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953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0C000-24E6-48BA-9B48-599DD93B3F04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70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407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94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4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2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73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63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976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8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28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49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41CAE-0F6C-40B1-9C79-4F25D06F790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2B06-C9E9-4FBC-BFFD-FBDCCD02E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.uk/url?sa=i&amp;rct=j&amp;q=&amp;esrc=s&amp;source=images&amp;cd=&amp;cad=rja&amp;uact=8&amp;ved=0CAcQjRxqFQoTCOHAy8P69MgCFYFrFAodr4gCpQ&amp;url=http://www.lboro.ac.uk/research/sti/&amp;bvm=bv.106379543,d.dmo&amp;psig=AFQjCNERqszUdKkx79AmNUdkb77LoZ83Sw&amp;ust=14466642613638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.uk/url?sa=i&amp;rct=j&amp;q=&amp;esrc=s&amp;source=images&amp;cd=&amp;cad=rja&amp;uact=8&amp;ved=0CAcQjRxqFQoTCMO3j-v69MgCFczXFAodGroFpw&amp;url=http://www.alctravel.eu/&amp;bvm=bv.106379543,d.dmo&amp;psig=AFQjCNEo2bAtF3fua23kTefgzH2U1ZOyGQ&amp;ust=144666431966517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url?sa=i&amp;rct=j&amp;q=&amp;esrc=s&amp;source=images&amp;cd=&amp;cad=rja&amp;uact=8&amp;ved=0CAcQjRxqFQoTCO7u4NmJ9cgCFQtcFAod4nYCdQ&amp;url=http://freepubtrivia.com/daily-trivia/britainfilmelviscostellorogermooreetc/&amp;bvm=bv.106379543,d.dmo&amp;psig=AFQjCNFsSi0VUKQSGQVlBUgZsDKWargmYw&amp;ust=1446668337394499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&amp;esrc=s&amp;source=images&amp;cd=&amp;cad=rja&amp;uact=8&amp;ved=0CAcQjRxqFQoTCOHAy8P69MgCFYFrFAodr4gCpQ&amp;url=http://www.lboro.ac.uk/research/sti/&amp;bvm=bv.106379543,d.dmo&amp;psig=AFQjCNERqszUdKkx79AmNUdkb77LoZ83Sw&amp;ust=14466642613638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uk/url?sa=i&amp;rct=j&amp;q=&amp;esrc=s&amp;source=images&amp;cd=&amp;cad=rja&amp;uact=8&amp;ved=0CAcQjRxqFQoTCN77lcCJ9cgCFcUEGgodWWALOg&amp;url=http://images-pictures.org/school-building-clip-art-photo-and-pictures.html&amp;bvm=bv.106379543,d.dmo&amp;psig=AFQjCNHXY6NiGDUOE3Q40fR8kaGjLbb9Pg&amp;ust=1446668266029005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.uk/url?sa=i&amp;rct=j&amp;q=&amp;esrc=s&amp;source=images&amp;cd=&amp;cad=rja&amp;uact=8&amp;ved=0CAcQjRxqFQoTCMO3j-v69MgCFczXFAodGroFpw&amp;url=http://www.alctravel.eu/&amp;bvm=bv.106379543,d.dmo&amp;psig=AFQjCNEo2bAtF3fua23kTefgzH2U1ZOyGQ&amp;ust=1446664319665170" TargetMode="External"/><Relationship Id="rId9" Type="http://schemas.openxmlformats.org/officeDocument/2006/relationships/image" Target="../media/image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co.uk/url?sa=i&amp;rct=j&amp;q=&amp;esrc=s&amp;source=images&amp;cd=&amp;cad=rja&amp;uact=8&amp;ved=0CAcQjRxqFQoTCN6VrviG9cgCFUg9Ggod4X4H-w&amp;url=http://www.culinaryed.com/article/grades-in-culinary-school.html&amp;bvm=bv.106379543,d.dmo&amp;psig=AFQjCNF9jS-mwTpwSnWRzP8m7pVu6RovaA&amp;ust=1446667579611268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co.uk/url?sa=i&amp;rct=j&amp;q=&amp;esrc=s&amp;source=images&amp;cd=&amp;cad=rja&amp;uact=8&amp;ved=0CAcQjRxqFQoTCMPX6-r29MgCFYtdFAodRNsNqA&amp;url=http://www.jointcommissioninternational.org/news/jcinsight-newsletter/&amp;psig=AFQjCNFrvQK9Jk5CsYDzALOUWDYVQojB_Q&amp;ust=144666321849063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.uk/url?sa=i&amp;rct=j&amp;q=&amp;esrc=s&amp;source=images&amp;cd=&amp;cad=rja&amp;uact=8&amp;ved=0CAcQjRxqFQoTCMPX6-r29MgCFYtdFAodRNsNqA&amp;url=http://mind42.com/public/08180d07-9f9c-45d6-95a3-0a3fc5e599db&amp;psig=AFQjCNFrvQK9Jk5CsYDzALOUWDYVQojB_Q&amp;ust=1446663218490634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image" Target="../media/image12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image" Target="../media/image11.png"/><Relationship Id="rId2" Type="http://schemas.openxmlformats.org/officeDocument/2006/relationships/audio" Target="../media/media1.mp3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openxmlformats.org/officeDocument/2006/relationships/slideLayout" Target="../slideLayouts/slideLayout1.xml"/><Relationship Id="rId10" Type="http://schemas.openxmlformats.org/officeDocument/2006/relationships/audio" Target="../media/media5.mp3"/><Relationship Id="rId19" Type="http://schemas.openxmlformats.org/officeDocument/2006/relationships/image" Target="../media/image13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mp3"/><Relationship Id="rId13" Type="http://schemas.microsoft.com/office/2007/relationships/media" Target="../media/media14.mp3"/><Relationship Id="rId18" Type="http://schemas.openxmlformats.org/officeDocument/2006/relationships/image" Target="../media/image17.png"/><Relationship Id="rId3" Type="http://schemas.microsoft.com/office/2007/relationships/media" Target="../media/media9.mp3"/><Relationship Id="rId21" Type="http://schemas.openxmlformats.org/officeDocument/2006/relationships/image" Target="../media/image20.png"/><Relationship Id="rId7" Type="http://schemas.microsoft.com/office/2007/relationships/media" Target="../media/media11.mp3"/><Relationship Id="rId12" Type="http://schemas.openxmlformats.org/officeDocument/2006/relationships/audio" Target="../media/media13.mp3"/><Relationship Id="rId17" Type="http://schemas.openxmlformats.org/officeDocument/2006/relationships/image" Target="../media/image16.png"/><Relationship Id="rId2" Type="http://schemas.openxmlformats.org/officeDocument/2006/relationships/audio" Target="../media/media8.mp3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microsoft.com/office/2007/relationships/media" Target="../media/media8.mp3"/><Relationship Id="rId6" Type="http://schemas.openxmlformats.org/officeDocument/2006/relationships/audio" Target="../media/media10.mp3"/><Relationship Id="rId11" Type="http://schemas.microsoft.com/office/2007/relationships/media" Target="../media/media13.mp3"/><Relationship Id="rId5" Type="http://schemas.microsoft.com/office/2007/relationships/media" Target="../media/media10.mp3"/><Relationship Id="rId15" Type="http://schemas.openxmlformats.org/officeDocument/2006/relationships/slideLayout" Target="../slideLayouts/slideLayout2.xml"/><Relationship Id="rId10" Type="http://schemas.openxmlformats.org/officeDocument/2006/relationships/audio" Target="../media/media12.mp3"/><Relationship Id="rId19" Type="http://schemas.openxmlformats.org/officeDocument/2006/relationships/image" Target="../media/image18.png"/><Relationship Id="rId4" Type="http://schemas.openxmlformats.org/officeDocument/2006/relationships/audio" Target="../media/media9.mp3"/><Relationship Id="rId9" Type="http://schemas.microsoft.com/office/2007/relationships/media" Target="../media/media12.mp3"/><Relationship Id="rId14" Type="http://schemas.openxmlformats.org/officeDocument/2006/relationships/audio" Target="../media/media14.mp3"/><Relationship Id="rId22" Type="http://schemas.openxmlformats.org/officeDocument/2006/relationships/image" Target="../media/image21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16.mp3"/><Relationship Id="rId26" Type="http://schemas.openxmlformats.org/officeDocument/2006/relationships/audio" Target="../media/media20.mp3"/><Relationship Id="rId3" Type="http://schemas.microsoft.com/office/2007/relationships/media" Target="../media/media2.mp3"/><Relationship Id="rId21" Type="http://schemas.microsoft.com/office/2007/relationships/media" Target="../media/media18.mp3"/><Relationship Id="rId34" Type="http://schemas.openxmlformats.org/officeDocument/2006/relationships/image" Target="../media/image14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16.mp3"/><Relationship Id="rId25" Type="http://schemas.microsoft.com/office/2007/relationships/media" Target="../media/media20.mp3"/><Relationship Id="rId33" Type="http://schemas.openxmlformats.org/officeDocument/2006/relationships/image" Target="../media/image13.png"/><Relationship Id="rId2" Type="http://schemas.openxmlformats.org/officeDocument/2006/relationships/audio" Target="../media/media1.mp3"/><Relationship Id="rId16" Type="http://schemas.openxmlformats.org/officeDocument/2006/relationships/audio" Target="../media/media15.mp3"/><Relationship Id="rId20" Type="http://schemas.openxmlformats.org/officeDocument/2006/relationships/audio" Target="../media/media17.mp3"/><Relationship Id="rId29" Type="http://schemas.openxmlformats.org/officeDocument/2006/relationships/slideLayout" Target="../slideLayouts/slideLayout2.xml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9.mp3"/><Relationship Id="rId32" Type="http://schemas.openxmlformats.org/officeDocument/2006/relationships/image" Target="../media/image12.png"/><Relationship Id="rId5" Type="http://schemas.microsoft.com/office/2007/relationships/media" Target="../media/media3.mp3"/><Relationship Id="rId15" Type="http://schemas.microsoft.com/office/2007/relationships/media" Target="../media/media15.mp3"/><Relationship Id="rId23" Type="http://schemas.microsoft.com/office/2007/relationships/media" Target="../media/media19.mp3"/><Relationship Id="rId28" Type="http://schemas.openxmlformats.org/officeDocument/2006/relationships/audio" Target="../media/media21.mp3"/><Relationship Id="rId36" Type="http://schemas.openxmlformats.org/officeDocument/2006/relationships/image" Target="../media/image22.png"/><Relationship Id="rId10" Type="http://schemas.openxmlformats.org/officeDocument/2006/relationships/audio" Target="../media/media5.mp3"/><Relationship Id="rId19" Type="http://schemas.microsoft.com/office/2007/relationships/media" Target="../media/media17.mp3"/><Relationship Id="rId31" Type="http://schemas.openxmlformats.org/officeDocument/2006/relationships/image" Target="../media/image11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8.mp3"/><Relationship Id="rId27" Type="http://schemas.microsoft.com/office/2007/relationships/media" Target="../media/media21.mp3"/><Relationship Id="rId30" Type="http://schemas.openxmlformats.org/officeDocument/2006/relationships/image" Target="../media/image10.png"/><Relationship Id="rId35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mp3"/><Relationship Id="rId13" Type="http://schemas.microsoft.com/office/2007/relationships/media" Target="../media/media14.mp3"/><Relationship Id="rId18" Type="http://schemas.openxmlformats.org/officeDocument/2006/relationships/audio" Target="../media/media23.mp3"/><Relationship Id="rId26" Type="http://schemas.openxmlformats.org/officeDocument/2006/relationships/audio" Target="../media/media27.mp3"/><Relationship Id="rId3" Type="http://schemas.microsoft.com/office/2007/relationships/media" Target="../media/media9.mp3"/><Relationship Id="rId21" Type="http://schemas.microsoft.com/office/2007/relationships/media" Target="../media/media25.mp3"/><Relationship Id="rId34" Type="http://schemas.openxmlformats.org/officeDocument/2006/relationships/image" Target="../media/image19.png"/><Relationship Id="rId7" Type="http://schemas.microsoft.com/office/2007/relationships/media" Target="../media/media11.mp3"/><Relationship Id="rId12" Type="http://schemas.openxmlformats.org/officeDocument/2006/relationships/audio" Target="../media/media13.mp3"/><Relationship Id="rId17" Type="http://schemas.microsoft.com/office/2007/relationships/media" Target="../media/media23.mp3"/><Relationship Id="rId25" Type="http://schemas.microsoft.com/office/2007/relationships/media" Target="../media/media27.mp3"/><Relationship Id="rId33" Type="http://schemas.openxmlformats.org/officeDocument/2006/relationships/image" Target="../media/image18.png"/><Relationship Id="rId2" Type="http://schemas.openxmlformats.org/officeDocument/2006/relationships/audio" Target="../media/media8.mp3"/><Relationship Id="rId16" Type="http://schemas.openxmlformats.org/officeDocument/2006/relationships/audio" Target="../media/media22.mp3"/><Relationship Id="rId20" Type="http://schemas.openxmlformats.org/officeDocument/2006/relationships/audio" Target="../media/media24.mp3"/><Relationship Id="rId29" Type="http://schemas.openxmlformats.org/officeDocument/2006/relationships/slideLayout" Target="../slideLayouts/slideLayout2.xml"/><Relationship Id="rId1" Type="http://schemas.microsoft.com/office/2007/relationships/media" Target="../media/media8.mp3"/><Relationship Id="rId6" Type="http://schemas.openxmlformats.org/officeDocument/2006/relationships/audio" Target="../media/media10.mp3"/><Relationship Id="rId11" Type="http://schemas.microsoft.com/office/2007/relationships/media" Target="../media/media13.mp3"/><Relationship Id="rId24" Type="http://schemas.openxmlformats.org/officeDocument/2006/relationships/audio" Target="../media/media26.mp3"/><Relationship Id="rId32" Type="http://schemas.openxmlformats.org/officeDocument/2006/relationships/image" Target="../media/image17.png"/><Relationship Id="rId5" Type="http://schemas.microsoft.com/office/2007/relationships/media" Target="../media/media10.mp3"/><Relationship Id="rId15" Type="http://schemas.microsoft.com/office/2007/relationships/media" Target="../media/media22.mp3"/><Relationship Id="rId23" Type="http://schemas.microsoft.com/office/2007/relationships/media" Target="../media/media26.mp3"/><Relationship Id="rId28" Type="http://schemas.openxmlformats.org/officeDocument/2006/relationships/audio" Target="../media/media28.mp3"/><Relationship Id="rId36" Type="http://schemas.openxmlformats.org/officeDocument/2006/relationships/image" Target="../media/image21.png"/><Relationship Id="rId10" Type="http://schemas.openxmlformats.org/officeDocument/2006/relationships/audio" Target="../media/media12.mp3"/><Relationship Id="rId19" Type="http://schemas.microsoft.com/office/2007/relationships/media" Target="../media/media24.mp3"/><Relationship Id="rId31" Type="http://schemas.openxmlformats.org/officeDocument/2006/relationships/image" Target="../media/image16.png"/><Relationship Id="rId4" Type="http://schemas.openxmlformats.org/officeDocument/2006/relationships/audio" Target="../media/media9.mp3"/><Relationship Id="rId9" Type="http://schemas.microsoft.com/office/2007/relationships/media" Target="../media/media12.mp3"/><Relationship Id="rId14" Type="http://schemas.openxmlformats.org/officeDocument/2006/relationships/audio" Target="../media/media14.mp3"/><Relationship Id="rId22" Type="http://schemas.openxmlformats.org/officeDocument/2006/relationships/audio" Target="../media/media25.mp3"/><Relationship Id="rId27" Type="http://schemas.microsoft.com/office/2007/relationships/media" Target="../media/media28.mp3"/><Relationship Id="rId30" Type="http://schemas.openxmlformats.org/officeDocument/2006/relationships/image" Target="../media/image15.png"/><Relationship Id="rId35" Type="http://schemas.openxmlformats.org/officeDocument/2006/relationships/image" Target="../media/image2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://japanese4schools.co.uk/gcse/gcse-oral-exam-practic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915" y="1187777"/>
            <a:ext cx="9144000" cy="1558613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sz="3600" dirty="0" smtClean="0"/>
              <a:t>Preparing students for </a:t>
            </a:r>
            <a:r>
              <a:rPr lang="en-GB" sz="3600" dirty="0"/>
              <a:t>the</a:t>
            </a:r>
            <a:br>
              <a:rPr lang="en-GB" sz="3600" dirty="0"/>
            </a:br>
            <a:r>
              <a:rPr lang="en-GB" sz="3600" dirty="0"/>
              <a:t>GCSE Oral Exam in Japanese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1026" name="Picture 2" descr="http://4.bp.blogspot.com/-mrkwFW0ZMl4/VWUW4tjhJSI/AAAAAAAABws/dliT56mgQaE/s1600/keep-calm-and-speak-japanese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460" y="2917595"/>
            <a:ext cx="2428076" cy="28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0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Examples </a:t>
            </a:r>
            <a:r>
              <a:rPr lang="en-GB" dirty="0"/>
              <a:t>of presentations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Media, travel and culture</a:t>
            </a:r>
          </a:p>
          <a:p>
            <a:pPr marL="0" indent="0">
              <a:buNone/>
            </a:pPr>
            <a:r>
              <a:rPr lang="en-GB" dirty="0"/>
              <a:t>• An example of a useful website</a:t>
            </a:r>
          </a:p>
          <a:p>
            <a:pPr marL="0" indent="0">
              <a:buNone/>
            </a:pPr>
            <a:r>
              <a:rPr lang="en-GB" dirty="0"/>
              <a:t>• An example of a city of culture</a:t>
            </a:r>
          </a:p>
          <a:p>
            <a:pPr marL="0" indent="0">
              <a:buNone/>
            </a:pPr>
            <a:r>
              <a:rPr lang="en-GB" dirty="0"/>
              <a:t>• My favourite book/film/television programme/</a:t>
            </a:r>
            <a:r>
              <a:rPr lang="en-GB" dirty="0" err="1"/>
              <a:t>etc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The . . . Youth Orchestra/Youth Theatre/</a:t>
            </a:r>
            <a:r>
              <a:rPr lang="en-GB" dirty="0" err="1"/>
              <a:t>etc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Why mobile phones are important</a:t>
            </a:r>
          </a:p>
          <a:p>
            <a:pPr marL="0" indent="0">
              <a:buNone/>
            </a:pPr>
            <a:r>
              <a:rPr lang="en-GB" dirty="0"/>
              <a:t>• An example of a great actor/artist/musician/</a:t>
            </a:r>
            <a:r>
              <a:rPr lang="en-GB" dirty="0" err="1"/>
              <a:t>etc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Go to the cinema or watch a DVD?</a:t>
            </a:r>
          </a:p>
          <a:p>
            <a:pPr marL="0" indent="0">
              <a:buNone/>
            </a:pPr>
            <a:r>
              <a:rPr lang="en-GB" dirty="0"/>
              <a:t>• The (</a:t>
            </a:r>
            <a:r>
              <a:rPr lang="en-GB" i="1" dirty="0"/>
              <a:t>Glastonbury</a:t>
            </a:r>
            <a:r>
              <a:rPr lang="en-GB" dirty="0"/>
              <a:t>) Festival</a:t>
            </a:r>
          </a:p>
        </p:txBody>
      </p:sp>
    </p:spTree>
    <p:extLst>
      <p:ext uri="{BB962C8B-B14F-4D97-AF65-F5344CB8AC3E}">
        <p14:creationId xmlns:p14="http://schemas.microsoft.com/office/powerpoint/2010/main" val="198840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Sport, leisure and work</a:t>
            </a:r>
          </a:p>
          <a:p>
            <a:pPr marL="0" indent="0">
              <a:buNone/>
            </a:pPr>
            <a:r>
              <a:rPr lang="en-GB" dirty="0"/>
              <a:t>• The best/worst match that I have played in/seen</a:t>
            </a:r>
          </a:p>
          <a:p>
            <a:pPr marL="0" indent="0">
              <a:buNone/>
            </a:pPr>
            <a:r>
              <a:rPr lang="en-GB" dirty="0"/>
              <a:t>• Why sport is important</a:t>
            </a:r>
          </a:p>
          <a:p>
            <a:pPr marL="0" indent="0">
              <a:buNone/>
            </a:pPr>
            <a:r>
              <a:rPr lang="en-GB" dirty="0"/>
              <a:t>• My local sports centre/gym</a:t>
            </a:r>
          </a:p>
          <a:p>
            <a:pPr marL="0" indent="0">
              <a:buNone/>
            </a:pPr>
            <a:r>
              <a:rPr lang="en-GB" dirty="0"/>
              <a:t>• An example of a skilled sportsperson</a:t>
            </a:r>
          </a:p>
          <a:p>
            <a:pPr marL="0" indent="0">
              <a:buNone/>
            </a:pPr>
            <a:r>
              <a:rPr lang="en-GB" dirty="0"/>
              <a:t>• My nomination for ‘Sports personality of the year’</a:t>
            </a:r>
          </a:p>
          <a:p>
            <a:pPr marL="0" indent="0">
              <a:buNone/>
            </a:pPr>
            <a:r>
              <a:rPr lang="en-GB" dirty="0"/>
              <a:t>• Looking forward to the 2012 Olympics</a:t>
            </a:r>
          </a:p>
          <a:p>
            <a:pPr marL="0" indent="0">
              <a:buNone/>
            </a:pPr>
            <a:r>
              <a:rPr lang="fr-FR" dirty="0"/>
              <a:t>• </a:t>
            </a:r>
            <a:r>
              <a:rPr lang="fr-FR" dirty="0" err="1"/>
              <a:t>Why</a:t>
            </a:r>
            <a:r>
              <a:rPr lang="fr-FR" dirty="0"/>
              <a:t> I </a:t>
            </a:r>
            <a:r>
              <a:rPr lang="fr-FR" dirty="0" err="1"/>
              <a:t>enjoy</a:t>
            </a:r>
            <a:r>
              <a:rPr lang="fr-FR" dirty="0"/>
              <a:t> Wimbledon/le Tour de France/</a:t>
            </a:r>
            <a:r>
              <a:rPr lang="fr-FR" dirty="0" err="1"/>
              <a:t>etc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• My favourite hobby</a:t>
            </a:r>
          </a:p>
        </p:txBody>
      </p:sp>
    </p:spTree>
    <p:extLst>
      <p:ext uri="{BB962C8B-B14F-4D97-AF65-F5344CB8AC3E}">
        <p14:creationId xmlns:p14="http://schemas.microsoft.com/office/powerpoint/2010/main" val="3636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Media, travel and culture</a:t>
            </a:r>
          </a:p>
          <a:p>
            <a:pPr marL="0" indent="0">
              <a:buNone/>
            </a:pPr>
            <a:r>
              <a:rPr lang="en-GB" dirty="0"/>
              <a:t>• Exchange visits – an excellent opportunity</a:t>
            </a:r>
          </a:p>
          <a:p>
            <a:pPr marL="0" indent="0">
              <a:buNone/>
            </a:pPr>
            <a:r>
              <a:rPr lang="en-GB" dirty="0"/>
              <a:t>• Welcome to . . . (presentation of resort/hotel/youth activity holiday company)</a:t>
            </a:r>
          </a:p>
          <a:p>
            <a:pPr marL="0" indent="0">
              <a:buNone/>
            </a:pPr>
            <a:r>
              <a:rPr lang="en-GB" dirty="0"/>
              <a:t>• A holiday on the beach or in the snow?</a:t>
            </a:r>
          </a:p>
          <a:p>
            <a:pPr marL="0" indent="0">
              <a:buNone/>
            </a:pPr>
            <a:r>
              <a:rPr lang="en-GB" dirty="0"/>
              <a:t>• My best/worst holiday</a:t>
            </a:r>
          </a:p>
          <a:p>
            <a:pPr marL="0" indent="0">
              <a:buNone/>
            </a:pPr>
            <a:r>
              <a:rPr lang="en-GB" dirty="0"/>
              <a:t>• Be green - holiday at home!</a:t>
            </a:r>
          </a:p>
          <a:p>
            <a:pPr marL="0" indent="0">
              <a:buNone/>
            </a:pPr>
            <a:r>
              <a:rPr lang="en-GB" dirty="0"/>
              <a:t>• Car or public transport?</a:t>
            </a:r>
          </a:p>
          <a:p>
            <a:pPr marL="0" indent="0">
              <a:buNone/>
            </a:pPr>
            <a:r>
              <a:rPr lang="en-GB" dirty="0"/>
              <a:t>• A typical day in the life of a holiday representative/flight attendant/tourist</a:t>
            </a:r>
          </a:p>
          <a:p>
            <a:pPr marL="0" indent="0">
              <a:buNone/>
            </a:pPr>
            <a:r>
              <a:rPr lang="en-GB" dirty="0"/>
              <a:t>information officer</a:t>
            </a:r>
          </a:p>
          <a:p>
            <a:pPr marL="0" indent="0">
              <a:buNone/>
            </a:pPr>
            <a:r>
              <a:rPr lang="en-GB" dirty="0"/>
              <a:t>• The advantages of ‘</a:t>
            </a:r>
            <a:r>
              <a:rPr lang="en-GB" dirty="0" err="1"/>
              <a:t>Interail</a:t>
            </a:r>
            <a:r>
              <a:rPr lang="en-GB" dirty="0"/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33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Sport, leisure and work</a:t>
            </a:r>
          </a:p>
          <a:p>
            <a:pPr marL="0" indent="0">
              <a:buNone/>
            </a:pPr>
            <a:r>
              <a:rPr lang="en-GB" dirty="0"/>
              <a:t>• Work experience is/is not useful for young people</a:t>
            </a:r>
          </a:p>
          <a:p>
            <a:pPr marL="0" indent="0">
              <a:buNone/>
            </a:pPr>
            <a:r>
              <a:rPr lang="en-GB" dirty="0"/>
              <a:t>• Using languages at work</a:t>
            </a:r>
          </a:p>
          <a:p>
            <a:pPr marL="0" indent="0">
              <a:buNone/>
            </a:pPr>
            <a:r>
              <a:rPr lang="en-GB" dirty="0"/>
              <a:t>• My part time job</a:t>
            </a:r>
          </a:p>
          <a:p>
            <a:pPr marL="0" indent="0">
              <a:buNone/>
            </a:pPr>
            <a:r>
              <a:rPr lang="en-GB" dirty="0"/>
              <a:t>• My ideal/worst job</a:t>
            </a:r>
          </a:p>
          <a:p>
            <a:pPr marL="0" indent="0">
              <a:buNone/>
            </a:pPr>
            <a:r>
              <a:rPr lang="en-GB" dirty="0"/>
              <a:t>• My career plans</a:t>
            </a:r>
          </a:p>
          <a:p>
            <a:pPr marL="0" indent="0">
              <a:buNone/>
            </a:pPr>
            <a:r>
              <a:rPr lang="en-GB" dirty="0"/>
              <a:t>• . . . (presentation of a product/service/company)</a:t>
            </a:r>
          </a:p>
          <a:p>
            <a:pPr marL="0" indent="0">
              <a:buNone/>
            </a:pPr>
            <a:r>
              <a:rPr lang="en-GB" dirty="0"/>
              <a:t>• A typical day for a …….</a:t>
            </a:r>
          </a:p>
          <a:p>
            <a:pPr marL="0" indent="0">
              <a:buNone/>
            </a:pPr>
            <a:r>
              <a:rPr lang="en-GB" dirty="0"/>
              <a:t>• . . . and its local economy</a:t>
            </a:r>
          </a:p>
        </p:txBody>
      </p:sp>
    </p:spTree>
    <p:extLst>
      <p:ext uri="{BB962C8B-B14F-4D97-AF65-F5344CB8AC3E}">
        <p14:creationId xmlns:p14="http://schemas.microsoft.com/office/powerpoint/2010/main" val="12804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Preparing your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Choose a topic which is of genuine interest to you and which you know something about. It should be something which lends itself well to discussion.</a:t>
            </a:r>
          </a:p>
          <a:p>
            <a:r>
              <a:rPr lang="en-GB" dirty="0" err="1" smtClean="0"/>
              <a:t>Eg</a:t>
            </a:r>
            <a:r>
              <a:rPr lang="en-GB" dirty="0" smtClean="0"/>
              <a:t>. </a:t>
            </a:r>
            <a:r>
              <a:rPr lang="en-GB" i="1" dirty="0" smtClean="0"/>
              <a:t>my work experience placement</a:t>
            </a:r>
            <a:r>
              <a:rPr lang="en-GB" dirty="0" smtClean="0"/>
              <a:t> could lead to discussion on who you worked with, what you learnt, what you found difficult or easy, what you would like to do in the future, what a typical day was like etc. </a:t>
            </a:r>
            <a:r>
              <a:rPr lang="en-GB" i="1" dirty="0" smtClean="0"/>
              <a:t>My favourite game</a:t>
            </a:r>
            <a:r>
              <a:rPr lang="en-GB" dirty="0" smtClean="0"/>
              <a:t> could be a bit more limited.</a:t>
            </a:r>
          </a:p>
        </p:txBody>
      </p:sp>
    </p:spTree>
    <p:extLst>
      <p:ext uri="{BB962C8B-B14F-4D97-AF65-F5344CB8AC3E}">
        <p14:creationId xmlns:p14="http://schemas.microsoft.com/office/powerpoint/2010/main" val="114935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Preparing your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Avoid being too ambitious. A presentation on a simple topic can score full marks if you remember to include some interesting ideas/opinions and vary your grammar and vocab</a:t>
            </a:r>
            <a:r>
              <a:rPr lang="en-GB" dirty="0" smtClean="0"/>
              <a:t>. Using unfamiliar words is not a good idea – you are likely to forget them or pronounce them incorrectly.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36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Preparing your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Everyone talks at a different speed. Work out how much you need to write, by timing how much you can read in 2 minutes. Don’t worry if you don’t have room for everything you want to say in your speech – you can save some of the content to work into the Q&amp;A.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27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Preparing your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Your presentation should have a clear beginning, middle and end. Work out what you want to say before you begin writing. There are different ways of approaching this….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05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Structure – a festival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Say what festival you want to talk about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Describe the festival (when, where, what happens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Give your opinion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Indicate your speech has come to an 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9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 Structure – my part-time job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Personal history – when you got the job </a:t>
            </a:r>
            <a:r>
              <a:rPr lang="en-GB" dirty="0" err="1" smtClean="0"/>
              <a:t>etc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Job description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Good points and bad points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Opinion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8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Points for discussion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Timetable of assessment</a:t>
            </a:r>
          </a:p>
          <a:p>
            <a:r>
              <a:rPr lang="en-GB" sz="2400" dirty="0" smtClean="0"/>
              <a:t>How to prepare students for Part 1 (speech and follow-up questions)</a:t>
            </a:r>
          </a:p>
          <a:p>
            <a:r>
              <a:rPr lang="en-GB" sz="2400" dirty="0" smtClean="0"/>
              <a:t>How to prepare students for Part 2 (general questions)</a:t>
            </a:r>
          </a:p>
          <a:p>
            <a:r>
              <a:rPr lang="en-GB" sz="2400" dirty="0" smtClean="0"/>
              <a:t>Fun speaking activities for the classroom</a:t>
            </a:r>
          </a:p>
          <a:p>
            <a:r>
              <a:rPr lang="en-GB" sz="2400" dirty="0" smtClean="0"/>
              <a:t>Independent learning activities for students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029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Reaching A*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Include GCSE grammar structures but don’t put these in for their own sake – they must fit naturally in with what you want to say.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Include examples of subordination (adjectives in front of nouns).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Include longer sentences (using </a:t>
            </a:r>
            <a:r>
              <a:rPr lang="ja-JP" altLang="en-US" dirty="0" smtClean="0"/>
              <a:t>から</a:t>
            </a:r>
            <a:r>
              <a:rPr lang="en-GB" altLang="ja-JP" dirty="0" smtClean="0"/>
              <a:t>, </a:t>
            </a:r>
            <a:r>
              <a:rPr lang="ja-JP" altLang="en-US" dirty="0" smtClean="0"/>
              <a:t>て</a:t>
            </a:r>
            <a:r>
              <a:rPr lang="en-GB" altLang="ja-JP" dirty="0" smtClean="0"/>
              <a:t>form or combining positive and negative clauses).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Vary your vocabulary – if you have used </a:t>
            </a:r>
            <a:r>
              <a:rPr lang="ja-JP" altLang="en-US" dirty="0" smtClean="0"/>
              <a:t>たのしい</a:t>
            </a:r>
            <a:r>
              <a:rPr lang="en-GB" altLang="ja-JP" dirty="0" smtClean="0"/>
              <a:t>, don’t repeat it later in the speech.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Include linking words.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75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Beginning your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こんにち</a:t>
            </a:r>
            <a:r>
              <a:rPr lang="ja-JP" altLang="en-US" dirty="0" smtClean="0"/>
              <a:t>は先生。きょうは＿＿＿について話したいです。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59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Ending your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きょう</a:t>
            </a:r>
            <a:r>
              <a:rPr lang="ja-JP" altLang="en-US" dirty="0" smtClean="0"/>
              <a:t>は＿＿＿について話しました。</a:t>
            </a:r>
            <a:endParaRPr lang="en-US" altLang="ja-JP" dirty="0" smtClean="0"/>
          </a:p>
          <a:p>
            <a:pPr marL="0" indent="0">
              <a:buNone/>
            </a:pPr>
            <a:r>
              <a:rPr lang="en-GB" dirty="0" smtClean="0"/>
              <a:t>Or</a:t>
            </a:r>
            <a:r>
              <a:rPr lang="ja-JP" altLang="en-US" dirty="0" smtClean="0"/>
              <a:t>　かんたんですが、これでおわります。</a:t>
            </a:r>
            <a:endParaRPr lang="en-US" altLang="ja-JP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 smtClean="0"/>
              <a:t>では、ごしつもんを　よろしく　おねがいします。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6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Rhetorical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9289" y="3356992"/>
            <a:ext cx="8229600" cy="2664296"/>
          </a:xfrm>
        </p:spPr>
        <p:txBody>
          <a:bodyPr numCol="1">
            <a:normAutofit fontScale="92500" lnSpcReduction="10000"/>
          </a:bodyPr>
          <a:lstStyle/>
          <a:p>
            <a:pPr marL="0" indent="0">
              <a:buNone/>
            </a:pPr>
            <a:endParaRPr lang="en-GB" altLang="ja-JP" dirty="0" smtClean="0"/>
          </a:p>
          <a:p>
            <a:r>
              <a:rPr lang="en-GB" altLang="ja-JP" dirty="0" smtClean="0"/>
              <a:t> </a:t>
            </a:r>
            <a:r>
              <a:rPr lang="ja-JP" altLang="en-US" dirty="0" smtClean="0"/>
              <a:t>ところで</a:t>
            </a:r>
            <a:endParaRPr lang="en-US" altLang="ja-JP" dirty="0" smtClean="0"/>
          </a:p>
          <a:p>
            <a:r>
              <a:rPr lang="ja-JP" altLang="en-US" dirty="0"/>
              <a:t>で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r>
              <a:rPr lang="ja-JP" altLang="en-US" dirty="0"/>
              <a:t>ようする</a:t>
            </a:r>
            <a:r>
              <a:rPr lang="ja-JP" altLang="en-US" dirty="0" smtClean="0"/>
              <a:t>に</a:t>
            </a:r>
            <a:endParaRPr lang="en-US" altLang="ja-JP" dirty="0" smtClean="0"/>
          </a:p>
          <a:p>
            <a:r>
              <a:rPr lang="ja-JP" altLang="en-US" dirty="0"/>
              <a:t>いっぽ</a:t>
            </a:r>
            <a:r>
              <a:rPr lang="ja-JP" altLang="en-US" dirty="0" smtClean="0"/>
              <a:t>う</a:t>
            </a:r>
            <a:endParaRPr lang="en-US" altLang="ja-JP" dirty="0" smtClean="0"/>
          </a:p>
          <a:p>
            <a:r>
              <a:rPr lang="ja-JP" altLang="en-US" dirty="0"/>
              <a:t>しかし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33600" y="1752601"/>
            <a:ext cx="8229600" cy="1468760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Rhetorical questions: </a:t>
            </a:r>
            <a:r>
              <a:rPr lang="en-GB" dirty="0" err="1"/>
              <a:t>eg</a:t>
            </a:r>
            <a:r>
              <a:rPr lang="en-GB" dirty="0"/>
              <a:t>. </a:t>
            </a:r>
            <a:r>
              <a:rPr lang="ja-JP" altLang="en-US" dirty="0"/>
              <a:t>まんがのみりょくは何でしょうか。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Li</a:t>
            </a:r>
            <a:r>
              <a:rPr lang="en-GB" altLang="ja-JP" dirty="0" err="1"/>
              <a:t>nking</a:t>
            </a:r>
            <a:r>
              <a:rPr lang="en-GB" altLang="ja-JP" dirty="0"/>
              <a:t> words </a:t>
            </a:r>
            <a:r>
              <a:rPr lang="en-GB" altLang="ja-JP" dirty="0" err="1"/>
              <a:t>eg</a:t>
            </a:r>
            <a:r>
              <a:rPr lang="en-GB" altLang="ja-JP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05495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Perfecting your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Practise your presentation out loud until you are confident you can deliver it in the exam where you may be feeling nervous. </a:t>
            </a:r>
          </a:p>
          <a:p>
            <a:pPr marL="0" indent="0">
              <a:buNone/>
            </a:pPr>
            <a:r>
              <a:rPr lang="en-GB" dirty="0" smtClean="0"/>
              <a:t>Pronounce key words clearly.</a:t>
            </a:r>
          </a:p>
          <a:p>
            <a:pPr marL="0" indent="0">
              <a:buNone/>
            </a:pPr>
            <a:r>
              <a:rPr lang="en-GB" dirty="0" smtClean="0"/>
              <a:t>Use your mobile to record your voice.  Practise by listening, repeating and anticipating the next part of the recording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02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Student Resources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Student Resource Pack includes:</a:t>
            </a:r>
          </a:p>
          <a:p>
            <a:r>
              <a:rPr lang="en-GB" sz="2400" dirty="0" smtClean="0"/>
              <a:t>Assessment criteria</a:t>
            </a:r>
          </a:p>
          <a:p>
            <a:r>
              <a:rPr lang="en-GB" sz="2400" dirty="0" smtClean="0"/>
              <a:t>Grammar notes</a:t>
            </a:r>
          </a:p>
          <a:p>
            <a:r>
              <a:rPr lang="en-GB" sz="2400" dirty="0" smtClean="0"/>
              <a:t>Sample questions per topic to help construct the speech and think about follow up questions</a:t>
            </a:r>
          </a:p>
          <a:p>
            <a:r>
              <a:rPr lang="en-GB" sz="2400" dirty="0" smtClean="0"/>
              <a:t>Support pack is given to students who need additional help </a:t>
            </a:r>
          </a:p>
          <a:p>
            <a:r>
              <a:rPr lang="en-GB" sz="2400" dirty="0" smtClean="0"/>
              <a:t>The PowerPoints are on SharePoint – the cloud sharing platform used by our school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231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Tasks: Preparing Speech * See ‘Student Resource Pack’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627" y="984504"/>
            <a:ext cx="10515600" cy="5352715"/>
          </a:xfrm>
          <a:ln w="38100">
            <a:solidFill>
              <a:schemeClr val="accent2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u="sng" dirty="0" smtClean="0"/>
              <a:t>Lesson 1</a:t>
            </a:r>
          </a:p>
          <a:p>
            <a:r>
              <a:rPr lang="en-GB" dirty="0" smtClean="0"/>
              <a:t>Students complete grammar tasks to think about what complex structures they could include in speech</a:t>
            </a:r>
          </a:p>
          <a:p>
            <a:r>
              <a:rPr lang="en-GB" dirty="0" smtClean="0"/>
              <a:t>Students look through topic areas on support sheet and decide which topic they will do.  Alternatively, they choose their own topic area if they have a particular interest. *With large classes as we have, I encourage presentation rather than picture-based discussion</a:t>
            </a:r>
          </a:p>
          <a:p>
            <a:pPr marL="0" indent="0">
              <a:buNone/>
            </a:pPr>
            <a:r>
              <a:rPr lang="en-GB" u="sng" dirty="0" smtClean="0"/>
              <a:t>Lesson 2</a:t>
            </a:r>
          </a:p>
          <a:p>
            <a:r>
              <a:rPr lang="en-GB" dirty="0" smtClean="0"/>
              <a:t>Students translate the questions to ensure comprehension</a:t>
            </a:r>
          </a:p>
          <a:p>
            <a:r>
              <a:rPr lang="en-GB" dirty="0" smtClean="0"/>
              <a:t>Students answer the questions by replacing the WHQs with their answer, or using direct answer method for Y/N Questions</a:t>
            </a:r>
          </a:p>
          <a:p>
            <a:r>
              <a:rPr lang="en-GB" dirty="0" smtClean="0"/>
              <a:t>Students plan 1-2 minute speech in English to ensure clear paragraph content</a:t>
            </a:r>
          </a:p>
          <a:p>
            <a:pPr marL="0" indent="0">
              <a:buNone/>
            </a:pPr>
            <a:r>
              <a:rPr lang="en-GB" u="sng" dirty="0" smtClean="0"/>
              <a:t>Independent Learning</a:t>
            </a:r>
          </a:p>
          <a:p>
            <a:r>
              <a:rPr lang="en-GB" dirty="0" smtClean="0"/>
              <a:t>Students write draft speech in exercise books, incorporating complex structures where appropriate.  This is marked and handed back</a:t>
            </a:r>
          </a:p>
          <a:p>
            <a:r>
              <a:rPr lang="en-GB" dirty="0" smtClean="0"/>
              <a:t>Students type up corrected speech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3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524000" y="2083323"/>
            <a:ext cx="9144000" cy="1426639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altLang="en-US" sz="4000" dirty="0" smtClean="0"/>
              <a:t>GCSE Oral</a:t>
            </a:r>
            <a:br>
              <a:rPr lang="en-GB" altLang="en-US" sz="4000" dirty="0" smtClean="0"/>
            </a:br>
            <a:r>
              <a:rPr lang="en-GB" sz="4000" dirty="0"/>
              <a:t>Follow-up </a:t>
            </a:r>
            <a:r>
              <a:rPr lang="en-GB" sz="4000" dirty="0" smtClean="0"/>
              <a:t>questions</a:t>
            </a:r>
            <a:r>
              <a:rPr lang="en-GB" altLang="en-US" sz="4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97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Tasks: Preparing for follow-up questions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Lesson 1</a:t>
            </a:r>
          </a:p>
          <a:p>
            <a:r>
              <a:rPr lang="en-US" altLang="ja-JP" sz="2400" dirty="0" smtClean="0"/>
              <a:t>Students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complete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tasks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following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slides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in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order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to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think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carefully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about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the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importance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of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giving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elaborate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responses</a:t>
            </a:r>
          </a:p>
          <a:p>
            <a:r>
              <a:rPr lang="en-US" altLang="ja-JP" sz="2400" dirty="0" smtClean="0"/>
              <a:t>They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can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also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narrow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down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the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types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of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questions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they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are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likely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to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be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aske</a:t>
            </a:r>
            <a:r>
              <a:rPr lang="en-US" altLang="ja-JP" sz="2400" dirty="0"/>
              <a:t>d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0341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>
              <a:defRPr/>
            </a:pPr>
            <a:r>
              <a:rPr lang="ja-JP" altLang="en-US" sz="2400" dirty="0"/>
              <a:t>じゅんび　</a:t>
            </a:r>
            <a:r>
              <a:rPr lang="en-GB" sz="2400" dirty="0"/>
              <a:t>What will I have to do?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GB" sz="2000" dirty="0" smtClean="0"/>
              <a:t>Answer questions relating to your speech.  They are likely to be on the same sub-topic</a:t>
            </a:r>
          </a:p>
          <a:p>
            <a:pPr marL="0" indent="0">
              <a:buNone/>
              <a:defRPr/>
            </a:pPr>
            <a:r>
              <a:rPr lang="en-GB" sz="2000" dirty="0" smtClean="0"/>
              <a:t>For example:</a:t>
            </a:r>
            <a:endParaRPr lang="en-GB" altLang="en-US" sz="2000" dirty="0"/>
          </a:p>
          <a:p>
            <a:pPr eaLnBrk="1" hangingPunct="1">
              <a:buFont typeface="Arial" charset="0"/>
              <a:buChar char="•"/>
              <a:defRPr/>
            </a:pPr>
            <a:r>
              <a:rPr lang="en-GB" altLang="en-US" sz="2000" dirty="0" smtClean="0">
                <a:solidFill>
                  <a:srgbClr val="002060"/>
                </a:solidFill>
              </a:rPr>
              <a:t>Umbrella Topic = Media</a:t>
            </a:r>
            <a:r>
              <a:rPr lang="en-GB" altLang="en-US" sz="2000" dirty="0">
                <a:solidFill>
                  <a:srgbClr val="002060"/>
                </a:solidFill>
              </a:rPr>
              <a:t>, Travel and </a:t>
            </a:r>
            <a:r>
              <a:rPr lang="en-GB" altLang="en-US" sz="2000" dirty="0" smtClean="0">
                <a:solidFill>
                  <a:srgbClr val="002060"/>
                </a:solidFill>
              </a:rPr>
              <a:t>Culture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GB" altLang="en-US" sz="2000" dirty="0" smtClean="0">
                <a:solidFill>
                  <a:srgbClr val="002060"/>
                </a:solidFill>
              </a:rPr>
              <a:t>Speech title = My favourite Film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GB" altLang="en-US" sz="2000" dirty="0" smtClean="0">
                <a:solidFill>
                  <a:srgbClr val="002060"/>
                </a:solidFill>
              </a:rPr>
              <a:t>Sub-topic  = Media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altLang="en-US" sz="2000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GB" altLang="en-US" sz="2000" dirty="0" smtClean="0"/>
              <a:t>Therefore, follow-up questions are likely to be about music, books, concerts, festivals</a:t>
            </a:r>
            <a:endParaRPr lang="en-GB" altLang="en-US" sz="2000" dirty="0"/>
          </a:p>
          <a:p>
            <a:pPr marL="0" indent="0">
              <a:buNone/>
              <a:defRPr/>
            </a:pPr>
            <a:endParaRPr lang="en-GB" sz="2000" dirty="0"/>
          </a:p>
          <a:p>
            <a:pPr marL="0" indent="0">
              <a:buNone/>
              <a:defRPr/>
            </a:pPr>
            <a:r>
              <a:rPr lang="en-GB" sz="2000" dirty="0"/>
              <a:t>You will not know the questions in advance, but can prepare for possible questions in your topic area</a:t>
            </a:r>
          </a:p>
          <a:p>
            <a:pPr marL="0" indent="0">
              <a:buNone/>
              <a:defRPr/>
            </a:pPr>
            <a:endParaRPr lang="en-GB" altLang="en-US" sz="2000" dirty="0"/>
          </a:p>
          <a:p>
            <a:pPr marL="0" indent="0">
              <a:buNone/>
              <a:defRPr/>
            </a:pPr>
            <a:r>
              <a:rPr lang="en-GB" altLang="en-US" sz="2000" dirty="0"/>
              <a:t>Therefore it is important that you are familiar with complex grammar structures and vocabulary related to each topic</a:t>
            </a:r>
          </a:p>
        </p:txBody>
      </p:sp>
      <p:sp>
        <p:nvSpPr>
          <p:cNvPr id="3076" name="AutoShape 2" descr="Image result for sport"/>
          <p:cNvSpPr>
            <a:spLocks noChangeAspect="1" noChangeArrowheads="1"/>
          </p:cNvSpPr>
          <p:nvPr/>
        </p:nvSpPr>
        <p:spPr bwMode="auto">
          <a:xfrm>
            <a:off x="15240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pic>
        <p:nvPicPr>
          <p:cNvPr id="3077" name="Picture 4" descr="http://www.lboro.ac.uk/media/wwwlboroacuk/external/content/research/sti/slide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377" y="3196712"/>
            <a:ext cx="22098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https://encrypted-tbn2.gstatic.com/images?q=tbn:ANd9GcQvETAKjhB1kGyLSO-_oDD3_s99SqinMTcG536Wrd6FVn7bKGnY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211" y="3196712"/>
            <a:ext cx="9842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2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Timetable of assessment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February of Year 10: Year 10 exam is a simplified version of the GCSE oral exam.</a:t>
            </a:r>
          </a:p>
          <a:p>
            <a:r>
              <a:rPr lang="en-GB" sz="2400" dirty="0" smtClean="0"/>
              <a:t>September of Year 11: mini-mock 1 (in class). Speech and follow-up questions only</a:t>
            </a:r>
          </a:p>
          <a:p>
            <a:r>
              <a:rPr lang="en-GB" sz="2400" dirty="0" smtClean="0"/>
              <a:t>December of Year 11: mock (off timetable, in exam room). Part 1 (speech and follow-up questions + general questions section)</a:t>
            </a:r>
          </a:p>
          <a:p>
            <a:r>
              <a:rPr lang="en-GB" sz="2400" dirty="0" smtClean="0"/>
              <a:t>February of Year 11: mini-mock 2 (in class). </a:t>
            </a:r>
            <a:r>
              <a:rPr lang="en-GB" sz="2400" dirty="0"/>
              <a:t>Part 1 (speech and follow-up questions + general questions section)</a:t>
            </a:r>
          </a:p>
          <a:p>
            <a:pPr marL="0" indent="0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0376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34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/>
              <a:t>Assessment </a:t>
            </a:r>
            <a:r>
              <a:rPr lang="en-GB" sz="2400" dirty="0" smtClean="0"/>
              <a:t>criteria for part 1 is based on speech </a:t>
            </a:r>
            <a:r>
              <a:rPr lang="en-GB" sz="2400" b="1" u="sng" dirty="0" smtClean="0"/>
              <a:t>and responses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5539"/>
            <a:ext cx="8229600" cy="500062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GB" sz="1800" b="1" u="sng" dirty="0">
                <a:solidFill>
                  <a:srgbClr val="0070C0"/>
                </a:solidFill>
              </a:rPr>
              <a:t>Content and response Mark 13-15</a:t>
            </a:r>
          </a:p>
          <a:p>
            <a:pPr marL="0" indent="0">
              <a:buNone/>
              <a:defRPr/>
            </a:pPr>
            <a:r>
              <a:rPr lang="en-GB" sz="1800" dirty="0"/>
              <a:t>• Very confident and fluent. </a:t>
            </a:r>
          </a:p>
          <a:p>
            <a:pPr marL="0" indent="0">
              <a:buNone/>
              <a:defRPr/>
            </a:pPr>
            <a:r>
              <a:rPr lang="en-GB" sz="1800" dirty="0"/>
              <a:t>• Frequently takes initiative and </a:t>
            </a:r>
            <a:r>
              <a:rPr lang="en-GB" sz="1800" b="1" u="sng" dirty="0"/>
              <a:t>develops elaborate responses. </a:t>
            </a:r>
          </a:p>
          <a:p>
            <a:pPr marL="0" indent="0">
              <a:buNone/>
              <a:defRPr/>
            </a:pPr>
            <a:r>
              <a:rPr lang="en-GB" sz="1800" dirty="0"/>
              <a:t>• No difficulty in explaining </a:t>
            </a:r>
            <a:r>
              <a:rPr lang="en-GB" sz="1800" b="1" u="sng" dirty="0"/>
              <a:t>wide range of ideas and points of view</a:t>
            </a:r>
            <a:r>
              <a:rPr lang="en-GB" sz="1800" dirty="0"/>
              <a:t>. </a:t>
            </a:r>
          </a:p>
          <a:p>
            <a:pPr marL="0" indent="0">
              <a:buNone/>
              <a:defRPr/>
            </a:pPr>
            <a:r>
              <a:rPr lang="en-GB" sz="1800" dirty="0"/>
              <a:t>• Very little or no hesitation. </a:t>
            </a:r>
          </a:p>
          <a:p>
            <a:pPr marL="0" indent="0">
              <a:buNone/>
              <a:defRPr/>
            </a:pPr>
            <a:endParaRPr lang="en-GB" sz="1800" dirty="0"/>
          </a:p>
          <a:p>
            <a:pPr marL="0" indent="0">
              <a:buNone/>
              <a:defRPr/>
            </a:pPr>
            <a:r>
              <a:rPr lang="en-GB" sz="1800" b="1" u="sng" dirty="0">
                <a:solidFill>
                  <a:srgbClr val="0070C0"/>
                </a:solidFill>
              </a:rPr>
              <a:t>Range of language Mark 5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GB" sz="1800" dirty="0"/>
              <a:t>Uses wide range of appropriate vocabulary and structures, including some complex lexical items. </a:t>
            </a:r>
          </a:p>
          <a:p>
            <a:pPr marL="0" indent="0">
              <a:buNone/>
              <a:defRPr/>
            </a:pPr>
            <a:r>
              <a:rPr lang="en-GB" sz="1800" dirty="0"/>
              <a:t>• Consistently competent use of different tenses. </a:t>
            </a:r>
          </a:p>
          <a:p>
            <a:pPr marL="0" indent="0">
              <a:buNone/>
              <a:defRPr/>
            </a:pPr>
            <a:endParaRPr lang="en-GB" sz="1800" dirty="0"/>
          </a:p>
          <a:p>
            <a:pPr marL="0" indent="0">
              <a:buNone/>
              <a:defRPr/>
            </a:pPr>
            <a:r>
              <a:rPr lang="en-GB" sz="1800" b="1" u="sng" dirty="0">
                <a:solidFill>
                  <a:srgbClr val="0070C0"/>
                </a:solidFill>
              </a:rPr>
              <a:t>Accuracy Mark 5</a:t>
            </a:r>
          </a:p>
          <a:p>
            <a:pPr marL="0" indent="0">
              <a:buNone/>
              <a:defRPr/>
            </a:pPr>
            <a:r>
              <a:rPr lang="en-GB" sz="1800" dirty="0"/>
              <a:t>• Very accurate, with only isolated and usually insignificant errors. </a:t>
            </a:r>
          </a:p>
          <a:p>
            <a:pPr marL="0" indent="0">
              <a:buNone/>
              <a:defRPr/>
            </a:pPr>
            <a:r>
              <a:rPr lang="en-GB" sz="1800" dirty="0"/>
              <a:t>• Consistently good pronunciation and intonation.</a:t>
            </a:r>
          </a:p>
        </p:txBody>
      </p:sp>
    </p:spTree>
    <p:extLst>
      <p:ext uri="{BB962C8B-B14F-4D97-AF65-F5344CB8AC3E}">
        <p14:creationId xmlns:p14="http://schemas.microsoft.com/office/powerpoint/2010/main" val="387713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>
              <a:defRPr/>
            </a:pPr>
            <a:r>
              <a:rPr lang="en-GB" sz="2400" dirty="0"/>
              <a:t>GCSE Target grades</a:t>
            </a:r>
            <a:br>
              <a:rPr lang="en-GB" sz="2400" dirty="0"/>
            </a:br>
            <a:r>
              <a:rPr lang="en-GB" sz="2000" dirty="0"/>
              <a:t>How can you improve your performance in speaking and writing?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ln w="508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ja-JP" altLang="en-US" sz="2000" dirty="0"/>
              <a:t>　</a:t>
            </a:r>
            <a:r>
              <a:rPr lang="ja-JP" altLang="en-US" sz="2000" dirty="0">
                <a:solidFill>
                  <a:srgbClr val="C00000"/>
                </a:solidFill>
              </a:rPr>
              <a:t>　</a:t>
            </a:r>
            <a:r>
              <a:rPr lang="en-GB" altLang="en-US" sz="2000" dirty="0">
                <a:solidFill>
                  <a:srgbClr val="C00000"/>
                </a:solidFill>
              </a:rPr>
              <a:t>Use complex grammar structures</a:t>
            </a:r>
            <a:r>
              <a:rPr lang="ja-JP" altLang="en-US" sz="2000" dirty="0">
                <a:solidFill>
                  <a:srgbClr val="C00000"/>
                </a:solidFill>
              </a:rPr>
              <a:t>　</a:t>
            </a:r>
            <a:r>
              <a:rPr lang="en-GB" altLang="en-US" sz="2000" dirty="0">
                <a:solidFill>
                  <a:srgbClr val="C00000"/>
                </a:solidFill>
              </a:rPr>
              <a:t>such as: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 dirty="0"/>
              <a:t>Negative verbs and adjectives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 dirty="0"/>
              <a:t>Past tense verbs and </a:t>
            </a:r>
            <a:r>
              <a:rPr lang="en-US" altLang="ja-JP" sz="2000" dirty="0" err="1"/>
              <a:t>adj</a:t>
            </a:r>
            <a:r>
              <a:rPr lang="en-GB" altLang="ja-JP" sz="2000" dirty="0" err="1"/>
              <a:t>ectives</a:t>
            </a:r>
            <a:endParaRPr lang="en-GB" altLang="ja-JP" sz="2000" dirty="0"/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 dirty="0">
                <a:solidFill>
                  <a:srgbClr val="002060"/>
                </a:solidFill>
              </a:rPr>
              <a:t>て</a:t>
            </a:r>
            <a:r>
              <a:rPr lang="ja-JP" altLang="en-US" sz="2000" dirty="0"/>
              <a:t>　</a:t>
            </a:r>
            <a:r>
              <a:rPr lang="en-US" altLang="ja-JP" sz="2000" dirty="0"/>
              <a:t>Form to link verbs and adjectives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 dirty="0">
                <a:solidFill>
                  <a:srgbClr val="002060"/>
                </a:solidFill>
              </a:rPr>
              <a:t>＿＿たいです</a:t>
            </a:r>
            <a:endParaRPr lang="en-US" altLang="ja-JP" sz="2000" b="1" dirty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 dirty="0"/>
              <a:t>Plain form + </a:t>
            </a:r>
            <a:r>
              <a:rPr lang="ja-JP" altLang="en-US" sz="2000" b="1" dirty="0">
                <a:solidFill>
                  <a:srgbClr val="002060"/>
                </a:solidFill>
              </a:rPr>
              <a:t>こと　が　できます</a:t>
            </a:r>
            <a:endParaRPr lang="en-US" altLang="ja-JP" sz="2000" b="1" dirty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 dirty="0"/>
              <a:t>Comparisons </a:t>
            </a:r>
            <a:r>
              <a:rPr lang="ja-JP" altLang="en-US" sz="2000" b="1" dirty="0">
                <a:solidFill>
                  <a:srgbClr val="002060"/>
                </a:solidFill>
              </a:rPr>
              <a:t>より　のほうが</a:t>
            </a:r>
            <a:endParaRPr lang="en-US" altLang="ja-JP" sz="2000" b="1" dirty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 dirty="0">
                <a:solidFill>
                  <a:srgbClr val="002060"/>
                </a:solidFill>
              </a:rPr>
              <a:t>＿＿たり、＿＿たり、しま</a:t>
            </a:r>
            <a:r>
              <a:rPr lang="ja-JP" altLang="en-US" sz="2000" b="1" dirty="0" smtClean="0">
                <a:solidFill>
                  <a:srgbClr val="002060"/>
                </a:solidFill>
              </a:rPr>
              <a:t>す</a:t>
            </a:r>
            <a:endParaRPr lang="en-GB" altLang="ja-JP" sz="20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 dirty="0" smtClean="0">
                <a:solidFill>
                  <a:srgbClr val="002060"/>
                </a:solidFill>
              </a:rPr>
              <a:t>ながら</a:t>
            </a:r>
            <a:endParaRPr lang="en-GB" altLang="en-US" sz="2000" b="1" dirty="0">
              <a:solidFill>
                <a:srgbClr val="00206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ln w="53975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txBody>
          <a:bodyPr>
            <a:normAutofit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>
                <a:solidFill>
                  <a:srgbClr val="C00000"/>
                </a:solidFill>
              </a:rPr>
              <a:t>Speak </a:t>
            </a:r>
            <a:r>
              <a:rPr lang="en-GB" altLang="ja-JP" sz="2000">
                <a:solidFill>
                  <a:srgbClr val="C00000"/>
                </a:solidFill>
              </a:rPr>
              <a:t>clearl</a:t>
            </a:r>
            <a:r>
              <a:rPr lang="en-US" altLang="ja-JP" sz="2000">
                <a:solidFill>
                  <a:srgbClr val="C00000"/>
                </a:solidFill>
              </a:rPr>
              <a:t>y and accurately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altLang="ja-JP" sz="200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>
                <a:solidFill>
                  <a:srgbClr val="C00000"/>
                </a:solidFill>
              </a:rPr>
              <a:t>Make sure your answer is directly relevant to the question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altLang="ja-JP" sz="200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en-US" sz="2000">
                <a:solidFill>
                  <a:srgbClr val="C00000"/>
                </a:solidFill>
              </a:rPr>
              <a:t>Give a short answer first, then expand</a:t>
            </a:r>
            <a:endParaRPr lang="en-GB" altLang="en-US" sz="20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02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ja-JP" sz="2000"/>
              <a:t>On</a:t>
            </a:r>
            <a:r>
              <a:rPr lang="ja-JP" altLang="en-US" sz="2000"/>
              <a:t> </a:t>
            </a:r>
            <a:r>
              <a:rPr lang="en-US" altLang="ja-JP" sz="2000"/>
              <a:t>your</a:t>
            </a:r>
            <a:r>
              <a:rPr lang="ja-JP" altLang="en-US" sz="2000"/>
              <a:t> </a:t>
            </a:r>
            <a:r>
              <a:rPr lang="en-US" altLang="ja-JP" sz="2000"/>
              <a:t>sheet</a:t>
            </a:r>
            <a:r>
              <a:rPr lang="ja-JP" altLang="en-US" sz="2000"/>
              <a:t> </a:t>
            </a:r>
            <a:r>
              <a:rPr lang="en-US" altLang="ja-JP" sz="2000"/>
              <a:t>you</a:t>
            </a:r>
            <a:r>
              <a:rPr lang="ja-JP" altLang="en-US" sz="2000"/>
              <a:t> </a:t>
            </a:r>
            <a:r>
              <a:rPr lang="en-US" altLang="ja-JP" sz="2000"/>
              <a:t>will find 4 questions relating to the following topic areas</a:t>
            </a:r>
            <a:br>
              <a:rPr lang="en-US" altLang="ja-JP" sz="2000"/>
            </a:br>
            <a:r>
              <a:rPr lang="ja-JP" altLang="en-US" sz="2000" b="1">
                <a:solidFill>
                  <a:srgbClr val="002060"/>
                </a:solidFill>
              </a:rPr>
              <a:t>どう　いう　いみ　です　か</a:t>
            </a:r>
            <a:endParaRPr lang="en-GB" altLang="en-US" sz="2000" b="1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ln w="34925"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ja-JP" sz="2000" b="1" u="sng">
                <a:solidFill>
                  <a:srgbClr val="C00000"/>
                </a:solidFill>
              </a:rPr>
              <a:t>SPORT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>
                <a:solidFill>
                  <a:srgbClr val="002060"/>
                </a:solidFill>
              </a:rPr>
              <a:t>どんな　スポーツ　を　します　か</a:t>
            </a:r>
            <a:endParaRPr lang="en-US" altLang="ja-JP" sz="2000" b="1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/>
              <a:t>What kind of sport do you do?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altLang="ja-JP" sz="2000" b="1" u="sng">
                <a:solidFill>
                  <a:srgbClr val="C00000"/>
                </a:solidFill>
              </a:rPr>
              <a:t>TRAVEL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>
                <a:solidFill>
                  <a:srgbClr val="002060"/>
                </a:solidFill>
              </a:rPr>
              <a:t>きょねん、やすみ　に　どこ　に　行きましたか</a:t>
            </a:r>
            <a:endParaRPr lang="en-US" altLang="ja-JP" sz="2000" b="1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/>
              <a:t>Where did you go on your holidays last year?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altLang="ja-JP" sz="2000" b="1" u="sng">
                <a:solidFill>
                  <a:srgbClr val="C00000"/>
                </a:solidFill>
              </a:rPr>
              <a:t>SCHOOL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>
                <a:solidFill>
                  <a:srgbClr val="002060"/>
                </a:solidFill>
              </a:rPr>
              <a:t>がっこう　で、何　を　べんきょう　していますか</a:t>
            </a:r>
            <a:endParaRPr lang="en-US" altLang="ja-JP" sz="2000" b="1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/>
              <a:t>What are you studying in school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altLang="ja-JP" sz="2000" b="1" u="sng">
                <a:solidFill>
                  <a:srgbClr val="C00000"/>
                </a:solidFill>
              </a:rPr>
              <a:t>MEDIA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000" b="1">
                <a:solidFill>
                  <a:srgbClr val="002060"/>
                </a:solidFill>
              </a:rPr>
              <a:t>いちばん　すき　な　えいが　は　何　です　か</a:t>
            </a:r>
            <a:endParaRPr lang="en-US" altLang="ja-JP" sz="2000" b="1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altLang="ja-JP" sz="2000"/>
              <a:t>What is your favourite film?</a:t>
            </a:r>
            <a:endParaRPr lang="en-GB" altLang="ja-JP" sz="2000"/>
          </a:p>
        </p:txBody>
      </p:sp>
      <p:pic>
        <p:nvPicPr>
          <p:cNvPr id="6148" name="Picture 4" descr="http://www.lboro.ac.uk/media/wwwlboroacuk/external/content/research/sti/slide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6" y="1844675"/>
            <a:ext cx="14906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8" descr="https://encrypted-tbn2.gstatic.com/images?q=tbn:ANd9GcQvETAKjhB1kGyLSO-_oDD3_s99SqinMTcG536Wrd6FVn7bKGnY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6" y="2844800"/>
            <a:ext cx="155892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 descr="https://encrypted-tbn2.gstatic.com/images?q=tbn:ANd9GcRhMPLrUTGjMEVaIzEOA8uusXpor6sXh9RRUdj6SaP2Ifw86gLMUA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4149725"/>
            <a:ext cx="14192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AutoShape 4" descr="data:image/png;base64,iVBORw0KGgoAAAANSUhEUgAAAUwAAACYCAMAAAC4aCDgAAAAk1BMVEX///8jHyDV1tgAAADw8PDt7+739/fy8vLr7O7e3+Ho6evm5ubk5efY2dvb3N73+fgaFRYeGRoVDxEKAAAXEhMQCApGQ0QcFxk4NTYLAARgXl8/PD0oJCVWVFUuKit2dHWgn5+7urrNzM2vrq9ubG2DgYIzMDFnZWaUk5PDw8NMSkuPjY6op6dbWVp4dneFhIS0s7PrUSlNAAAgAElEQVR4nO2dCXfiOBKALZfxDT4FGDDYxgYfXP//121JPrkScvR0b6dr39vJJJkgf9StkhCIDXv3KPyT7xB7LwkxhL97GX+H0FVydtx/NL9FcgA32Bz+0fwWqQAKQdjD4oP/nbgtfsl6/r+lgnUWeAAfiULauWIqffhli/q/lTO4TjopXtZN+VLC9Ax2toRS+qUr+3+UMxBFjhzYv/LLk2zvAHEIGnlEfXv8qxf3fycZEBcgfIHmJY0MS47AsfMNAFAKyX+wvv8vycDe60L0Ds1JniWWrCiKJe581yf7Qqj+0byXM12KZ1TP9OlvyIdsK8kMJYqsL12nFITk5BP4Z+k3cqAOUDhFz2gmWTWxWpRMpKnrlzsIwHPpvyg0ECn3kaQfiIK0hM39z/Uoi2VrQJLJaOo7jn2MlSNd/vdL/lPFyDDJdHMjhekG8MvTzc+LLDIEWb5hKSnqeubj78q5S19KA36AiAsEuNuyL/fgr3KsL4c0jfyUWGjftywVSVKMteNVKVBCIP9Nq//DxAugjJuv91AiXB/Ozb9bcXYYMaW8h4ksZatyCcZ0m+VV/0pLJnAcpDYLmAHsUqjYv2hVJVotyjvNtLR8jjpJiI0JUhQExu96gD9JrvOaY0Cx3i7RbItsKwuW/JilrF5CoDalxHZY9InpbPd7lv/nioU04bhdeR4mSqJgDVgOYFpKcXLBdmEZaXLou+mZArHpgyzgR4uFNEMKkMUOJRAJD2DKwrjagYup1Dlh3zRsYruOB6kL29+9/D9KGEvBcKPiBIvKZiH6hqVsGYcpUN8L9ph3KiMUuQDiLLeWsPVg8l8sUhWLQ56l4Q7f9FrIcnGqtoVm/Rcv/7Lgai5HIPNVJAnFymG6OYApW1KMaZRNoTwYsiKNarEqcKboejPfIb90cUZxOC3mnB51KaTZ2SHECco5mdkuxfwYlvs8Nv4UpJZwAJuSWalVDi7ZJXDpaFpYhjvgu0CqMaKVWpajkRL6/nEKrkN/We4+2WZTXFGZUhsTDSu16Q6Th9QmdK1hpmxjTgE7wiIiwGx63v4BzQKLNSjpZU0c8EhlCJlPILFqklq+Yo7S3xSsqpSkAcyRMSMzx4Yyp/D9nXc5yUOA/dTFMldf2mtREIlrYyKM/yBuhr9xAEJmHkuVMe3FTI2b/vIc/+aGgXyYO05IcHGE1eNLNCOqI8nRFvOgGcU4P6oL9CuWIwXdpr1Hh7kNvtltivmSLAF998FdFUjNWcUFehWyyk4p/sMpEw2LYGQ5ZVluzhbuhdvN2iWOi0Cr5LfZvBzZEKC9bAp8exche38xjZwqSUo9zIN2rCncVj9XMEfW2XNC9Lel46y/bz3xCd/WSbJeakoJdrpZg+MwtaOof77vEwdp4r/6zMYTWZAXjCUwXWU2heJTcPcX5ftW9LKoFTOOnLpnQSwdYs9oecHIztbr+0CyROhTzVuYI6W0/RLdlU+/K9tMNrCN3Jw1rVP8yyy8OOv5NFxssqripPz5nHgQuLbDGIIfMIAOL4wzhpUEpQs+0g+3o+9Z06uinXC1U1wJkDXaFbPvA9s4W/NV7WNFGFZAtyxH0sQjDhbopwggfv/V3hMjX0AqZVBumCauwlN+KBJxYupMVP2E2GAvqqqGWdJ5sUNl9RlRlHmhCvKRsXQ8fPsLjFHoT5Hnf+dAx3tcc5mwELSwiXcay7icVbHx+DvsXYTrYvJOMUeqssXgX8moFC58VQ/E4+ay2udYqvqwOcQTsxbN1DTNNPVkTtFcIpV9zzBY/NOKaINE3VpFdw5X0Z3O/lbEuweO78Ex/k/8Z3JEK1owlJi0RwEkgsZ9DvB+EC5lqVwX5ncwVVWVT669F7Qzutvya6vJ7MMZYJ1WjlcmuskQ9mLqEcyIu0s4S4RZiyopk/iMZo1AGx2V2R9LuTbQ3ZplIrD59ZtVIaJMxxwlwhRhtg9Z5GECi1jQfEJPwi3MG8VUJTlB1VziwwQUU/1Pi5ZX9tpdRIker6G6BskVk+GBvambVzA5UFXS4vMUqwqujLtzYpYBf4oNe4uYm4V19YuLNHwxlldYjTB1XMbcPAJWbCdzXE5svamYilLs2bqxZlpv0W1+esVVeCTnGJlpG5gXdyz1ZOd2Jn7D0uD+FIFu9xjECc+NZpxl3bdeMMYOhelW/iZwj2RWNyIblviiLnpulv6ivSQ5YeMGJDDkp4qpyJN8DTYu1CE8dT66n+zGJWR2ihHkxIxXkN2rJZq4w0y8UcsHMDlPRcekqhPasKxtDYO/9yvN3eebFK1ishooxtDu2OkcFY3iG7xcET+0niimosR7DzH6MI1CG/OqOLRJkH1mIdnxMtEmk4mmZbCK71lqe2biqWaaj2DqvaAHv3gdTWba8rTxW4cqAMeHefSLojvhWz4dTPR9GBEvpV0mzHvb2VgQPQKR9QAm67avmFJ69JQokol6w/ucn9nESBZo1ohyYhZzSCe3KDW9WF2Z+BPF5KIkDUiHRSMK61ntR0HEF4qnGKQC2P8S9aQeqxpamJbiOnO083AGVo4Q2csnmG2CKN9YOYb4eM8iFSrlQVdU1IgYmFvKtChwP/jOy1nESSLECuztnVpqes5MfN6b+HPF1DFPq0M6TMMgcFoVdVhTBOXIXamPJd33F0fnYoY0O5hC6E8nGwA2p4Hl4VJDh4ivPVtelZJ8C2jHlDIAppSYHLGnyALi4AoV1/9YflTsE208ZmqZTOEompMbzTQnIY/iAxN/qpiqwmt0btSWpUVLFo5IG08FoawtHvN8z9uI301zsrQ73UQrWDqs2ZW7fragzLAoFsSOi37Q6hRTsZR4AdxTLiNUSrVmiQ+ynNFcw/TFqbfkXhP5FJmTmmUOEJm14xyqZUywFPeGJv4UpqrWySUuIZa5K0qyWR3XPUym5aXbgD7hA+D6L9/KcoHo2LNzlJc56qS9mDDX6cKx8ni2WQgHtPhC5ixRKZvwHdANfk9VBzDRvVJWEM8/4DaZWiLL8URLQqzDzMkNS9M8I55hFH/DylWziTWzWSK3nn10CaHuzq2JXbPE1Y2qFUPu59+4r2qHiXCgXJO2a1agg5sXJcJaJYqyd+uxLAPZORLfuZBbpZxHhsyrn44lPkuEz+0fE7b3q7/08vImR01kLM0IV6G1rrNnKYbenYk/U0xJXPOGEbKfKH3OIVtiBl7nPUkzuMf7n/jup99m7e5JwlQogOowQx3Fd2yH6dDskPprWVVNRLPBdIdZjruwZHlS+Vwpg7SwrKaUHMDUET/bxJCjF/d+izBh+MZjTVzAruBqecVSv7g2i+I3avlYMZW4CT1BqKvXfS1LOiyhBs26DUy2jW9l3uob2jNMbNZGLWLqBsGR9zoyl8aCEc5cU+UB2melhIsLgepyZOHbZkppKV1dPoSpm3OHnitMPV36fDqxFXlT1fnQxNw6sJnUXw9hmhk38UK/VcxHMJWoDT2pdM2SZx9ysW/qZCfHbOPS/LKL35zB+ls2CRKwS0E5U9fe1L2Oi+duQxbORVU3Rhv28h6cjdQl1GOFDuwLTItGj1nqKvO2rgO7/P0iHdWyVkVtkoK7bdRyANMUp6xdvWAdo/etHC2sYVmhJ7+FOWIDPZh4cWunXtbF/MyoALMQcN5b7ms03RIgRPu98JCuIcdpoQLECNNATauTCpnbCKzzTikfwjSkAwZz5i6Q5pvGI6edWl5WmBBpdyz1rTfDp8zVe5b3iqnqYVP2wFZ+yFJiOJXDjrsClza/zLrZcsR9A+RfzzwLsG22T2VjjGM0V/QsXHazIFKRpRp7DKZymLL0wr8oQ5QtzEHGbBjSxp2FgpKzVF97/qpxr5YZBFGvli1M09ywaLZGE9feV0x1PK+THsctWIbxEGYTQVl4bd1ls6FaOnUsqr6MEwN4hYZ99DHKsV6HP59BtaSVaoy0M6xmxE8Dz2GdjECUR/csr2Eaox1xSz+wAdf8bG1ymrdqieXjNNEmtzDNZMlmFY8T8wHLO5hS4fJcktgrkZUQdzClFibDmSy6TL7uIaWNnqL9n7+KE2kGuSCsbDZghPbp57K4djfyOIMw1pcOYQF1d5g6zlx5oJjqlWJqbI/GIV6ZyGv3yUxxr5boxaAaqmXDkreI0MT1Vk3ftHLmW2oYU7Ne0hsw2YzP5OQ1vY/I4kd3mljkoHaev9gF2QK9nMGb2q7GzJ7ES1jOpieMNVh1JOiLHLZBpFFCT9abiimJGcXgaBMaCSwloI+OvWFu2aollo/zoi4lr2GyOsZfxbr2EOaNYkotDW+hPmY5GrLkOI3K5b1jz4mqNhadiynH+UVjjyCguaB5PhmxjRN8vzKf7kWVb7ywb2Bea5xnrFEsP4WpSske7ceG4546O/zaptS7364sjknNUmPl40mb3LE0i53LovjEfMzyRjHVfUvjpDyBKd3A5NM+UY2TtibPcrli6nLf+aUWcgUrTMOWU3u9AhLEW3SVU4VvwZjiaYX2HR+RE9L0DeWGpdpWxdyz+7BPRiPM3RGlG2FVc75+IfnETZeppRjCOjZ5+XMF0+Qm7rUm/g5MdbJsI3Muv6iYDU45cvqyqN28Cuu+3ZdwbjzM3YUcHKotHazeIq8c4bJ18bSYjDDbwRwTq3WsI4/WDcwGJVYYLLnfJBKLQnP8OpcFeXcz746VOFc3VMuDHZy0WveGPTdzsqgTdfMlllLS1NuYErV6+RpMZuzSqoO5qheYtN6X5l/AGdLpwXOjtZ8ugiqZL/1QNfXJKWSFK6+8gszAjJ65gFuYqqRHa+ZtvGw8qm1vPHPcHPXd9txh8p7lbNOWCXoBZ5lX5+x02qRpesrO+eESJ2zPwmV79UPAb8CULk3N7QSF9CbLe5iybI3dXjMzFng06L4R0OgxqRdEnrN51YtDbQzFmyTz9sokK5uGNOt4sKQxsVmjWLliqSoaOnNEaVea1HmygjWQKKziqqeZpOiFx8UhW+w8nutR13V937dt33ddys5pQ8Byav8kXSnrc5ZtIcNSIv2jiikbpDdztKrzSGrt3mXK4dmfLjIVxz86uwK1cLbINyeoqrLr7csYV/bydl43iq8UUxmzAO54Tm52KA3TVFntO0OMBXUamvlhfEiXLhsQwoUymna9hQjQK0gtu31UmLr5nmKqmzapmWvMQl4OPzXL0XrWvmCdtNNVwxJXHLOuOKw+Ow9tUFoaG8gx9iT5nLnQXtikm+cxS3bb/KhGmWBZjQnhOtLVgcbgI6uY+9F4gqXq2mVRSAvPoQce/m56mGPtaqQ+LAxpMXNncZK7zCt7XWVCbApks53UIfAJS90Ig8YiQ33A8lWYytJvUdJdEAzey7pJs2U/wRj5OZoTLFvycTa3yzwPb7q7Ge94kEiuMFG6KJylpBRH8PEF5wfmOq9Y1jQ9oKtYQEtfRODb6EeKNUmsPUwlawHoVYypC3tZSFbEJQkmoFxbg4Ypm2qJxKfNN1XcNTBgw8Pgx6xclsvWHmY7QxhFdlsGkdm0fuYD5TjnnzvkNAZ7Ghapdwzv3461w6e5mMUTV0OYknJhudAMphf+LMYNTE6TdTcrzOEdOJ6hxLpmI8QBVELh478JB3DZgOwZHIZUOPE2cHJIOw2dUa/MxYf7FVJhtzaZK/p7LO8To3YvncUuw5ItQalab9OcU5aaX3Cg/NRepkFgvZvPH2m2CGxHX6rYK9iloqi8/2JjwSmpbVl+DRNpUqzrCfVn0ea8gK1aQoEaaW9HG3A3lhrCbKoK2hxTBESq7dhIFnu/WM2FHJswTSE8mPody7aCdDAl0t+Fec9y0+2tA9oE3wFTsxqnU5v2tH9PofxMN14+BdMnTgIDJ13wTqpP6CbHQgwz9EWhtBXQHUvTVE4+sVHrDmlFvDwHe8X22dk+EQ8+WPJPUz4DPGHj1Kj6azZaw8s7CPNpm6bMPDtL1KsBI7WtIB2/kPQ3YT5UzK4eJ/XkvsUPPQlYxvI5GpgmQtbSptz+Fp+Z+nmequI7hf9DnU994vMd833SoXygmPp47/r4Vh/OXkgdxwPXd7DCpJgQ+bPGRB2b+735gm2N8OkSqeQs2aaU2qfULpRb1shvFXPRsPB3ovo2y4cwhahnmXcsGU7xyBMMB3atF4DEOHIbTF/b1npNDGAnJZm+c/33NqJy1TC6ZqmbFbsOIA9CTH1QJ5dHzMyXZV6hZGm4XLFJ1mbyF5nyjm1sCAUL6bbHff6ZG13jGmferBqjejK1HDc7toSWZreZ9wErFw4dS+/ETpR0MNH+k5K3j9sMlL+tvB/of7FkvxZMQVnXvQj5YZFEVh+y5DB1dbvyoIwzWC6xxBQnLGmcbIalpaxOMH8/rgFo65w8mPGhnCXTAaXkdgbpsm3mUkiL0cgYFV0Fue9X8AErt+KOJV3w0zk9TFazx8u+DmojO5tXRu//jedJsBCi0RSfDR/frZ7D1NWiBOoe4h2IWxIrqmFiNR5PH3pxJYn20OVDTPgxg4Q7gBnblk327Q99mG6TvN21hfP7LB8oppV0rOy5fMuSZ00H2hq513Q3583IzSfzpAdisfwIqxc/2vsEYkl/BBOjuIiZPJzEw8k9H/cjRTdYLXN+6/DA5HAMoMuhd9E44rZGl3yqu+g1xQmgc2aRon8Cpjzu/pqzUq2a5RVM/B3p3KyG1rp46vIoCL9rakFk61iz7vQaX0dUHykmOksP40USRxuPkkLAzAkBJw9S12tR4tRrDLol1ly/0nRv7UEhzR5z+Ga+Xv0MC/JgYjWaeX3cFv8La5LWm/CwTAbvps0iUfZNrhOjIHuvFH5wcac/iOXSYYXx+qCesmoBKa5vhCz1KHyley3HR6A9sqZt00RuSAc7YfjDZNjif1kxZakvyFmCKQ81U+lg8imlaR2JMP9ra3aasuhE6Te5zoVLggLjNLtQwj0qtzBHxRR8OJnmchbnUApsh13XtUX06t+XonWHzE4xtzPWdSLNNo6TsKdJx9ILMG8Vc1CQ90dD76y8HptUrMuOx0C708tSEOIVq9PW3+I6ZXbc18VIkKEbgbNyxXKEtsESUVVbn5I5hYLBVKV4+sae770k7eQF2wGJ+JEU4pP6T0wHenvW1JcU8wpm2DWouiPgT1gynGreV+zsP+HuMrfZe3v80DM9Ee42aWrwBj9spR6malTUpfYBH7EkZ1rRpcCOUqubD49lG+d2zqp5FjqtvcR+2KujtDLfqX5urVzYd2y8Tc/yGUxVVcys9y1tt5gf7fke14kJLztOK+e8FVl0PY7RdhXgK2C2rp48OKlTrphWsvxMl8DirftW/DoRUJrdHszfm6fzclP6QPPNOnWB3D22x7/fhIk4xUW7EqjXpjfdum85xZyifReRH2CN18QBFneSEDBtYMed9AScpHDdOavT8sVn3z9MnVucbn2dTZOre+GlbH8UkIg1+9+COdDLviC3l4osv2flHKaObmpe/3f+XmXrWPRed/710filTVgEgnPMTrZgjWdI2gZsutqOWDdCLWG7D/H/BMsov3JzRzHtah/nYBXtqDqr4It5C9pbv7qRJuR9guno8vuKyWDWTiSq94N9tjs4SHpZpP9q1imxoOBsVHZWkszWmmTknut7Z2PESkk9xiC0FSmRhcv0iy+F6t7gDKDdHI/qHw0eaJooL4Qfqy/ICYytO5g9y6GV1z55ZJ7qhXirQ999YQWMDecvuk6x7voa+4DMiD2Ndh5GN3FUl+XqkZZGDuhQ0g9Mtj8TxDkjA2lH64ahyIH9WH5PMQcFORvDll+z8i5Z4W6MvdYgutsHVsRT54v35lwwd99gxeV6YcAOp/nri9T2ONBjisvMnWqfijz3kpSDUOQ25X05zFiY/WW68mb4kQfWie+z/AJMdQgTA2yTdXbiRRiNPbcpkr4g6H58l22+8D7ZbDFS24aRXlF/GS9omH7boeRi2uPky5aa+UHiOu0mHHWjkfIAZssyGbCsXmJ5C9PU9Xz4Fjp8bEFmVfsM0i/5sxTzg/UYY+7cQTPcJZ1i6mtaRbYXfNOYeC3xqmXB3j+tb8EJk7L9iTePrWcw5Ulf2AebActXrbx+OPUyoNk6nI1PmtD0eSldQmOjZBUPP04/ahQzhnl5Sl8qxT8ih2YGkPXc2/K9vpEjXneuMxStG5Y1zGFzww3la5bXMB+Fn75NKw5gOvXCrCYgBeQL6iPPbTZJwPwFO1ENi3GdF6V0dkijb8B3+3rnNrB3PfBGGeLOlWHNYMj3iimru66KsefKQ5ivKCY+XJdiIr36IfN+Y+4LT6fYaN8UI9nB8YHtCm0SfH3RK7flrzkjz7diBmbW1B/jwQMSOovaQfFB+Jl2v+LYhnwD87Xw01gdGS5gim5OGXzrKw+nouuih/ESYKFnPpsmXJ4z359/6oT0S1KsB3NVzUm9BK7bnFiV1Dg7mP20ARuUst5h+ZaVr7qX4l/MIJM23SQDBF96NnXts33QVcyecrNz3Rm4rvNLr8KIvHbxbt1n6DIe2o4QOBharYGVy31z4yrBfK36GYafrPtDdOlyZXf73YGpEX3t0WR+TkcUUtgZoptVJIdPl+IvipS2mkjZLUaXLspXxqlN710ayXKrmFY/bXCdYL4N814x9T67gq0pptcW8R0XBbM2TOBhKDhBsU23v+A2uDtJur1DKDfdlxH+RFx220PzQlZqltmTBPPVJLNXzLItxfy9zmbFp4Mc3vmW69Vjto83O6+n432ekv/kCk3hELQW3RpZW7CfWyeAtm7K7Ahy39xgs23yR2DeKGZf2oPI5sg1M7f7/tH3pNXKCQLbna0o/HcXjCu3NtYaRDgoPJmtDyY3iF/K9yxvk8wn1Q/C1LooRs9mffpYE/ddq/O7yj0pClc2KQ+/2FteSTKYEyBBy7K8GpqF6aVvYJLZTpKVO5gvK6aadn97pWntITAzntedYvoNPZ1O/kuQtUTQ21jzrfC6+0EcbwDX1W5ZfgTmIMX0IrOFyc6JVPU8irf8A65A/byo3XaCs+bpWM/yagy4AY7Z5/uK+TSW610z2lmaWg9zPGYXOPDv/59/jEJBunHUk2wdO5aw3dKbKXm4sDvYPq2YatUXjbE5ZMlwHlb1nQq/m8fXRM5a5XRng8ha8HR0yJLmb7B8v8ehi/3m0eJaMZlMxA1fx+/G8VVJyI2f7NLnYvi9Fb8b8Eksf0Exj12jxEu0FmbLUhTFSbz0/v9h8oH4W4Ou5TjY7nD4tZWvWvmdYnbXeRCa6XeKiTDF8aRy/d/K4XtEnA93E7qUMx/a+WwpPk3YX0gy+z/ka9otTLGWSfJ3fHx03u+5+W3L6nDlM8kMqidG/r6VDxocPC16oJi1cv5WCN8mWneWwJnXO27XnUcmwS657Ri9GH76BkedFj2BKX77ZWi/S6KuDV/PoA+6G102Cpli3WvmG0lmo5hlP4N4uYcp/n0wBWOwsZYMdGmmal3lSVd9O/NlKx/15b191N9SzL8HJvOSfquCvV56bPAv6pXzpFjXLN8NP9qgtZw8DT9/G0xBD+8cZXPrm7Fs0ye6LoQnVv5EMfsGh3t6WzH/KpjsbI19zbLNOQ+derHKU3g9yRwNzyaM7xXzL4YpqFfK2bUejGGZxDzn63McXYODeLn5tpX/bTAH/hFzyzaLltdXRRJXztfCz6jfFXfmD1j+5TDRP3bPv2sGgKbDnXWunKTNOd9JMseDFOvynmL+hTDZsaEuePPactN3N2mfc8rW21bOWEqLfhIkbG4G+mEwhaQbooRwNCzSnag7q0vX15/K80gx1ctAMYt3rfzvhNl+RAhTKCgH2+YJ+7CggXK+l2T2vtbdvK+YfytMIe5OCg+uGuZG310qhdW6KLwVfqRz7x/c8QOWPwVmcwfAUILmIKxVdts5kLcfCvdIMfv2OgmatOiHwrxKkrjBdxfx9/epEFhOrGfhZ9SfLXTW7Z1Vb1n53wxTmMyHm5ROey3m5aprDJH8WDHV7SD6bF9RzL8aZvvRdFy6g7jGjflDaMoPrXxAvE2L3lbMvxymUDjd8FFz+vKmGmL2DwdZuQs//eBlnxa1cxw/FKag7LskyeWzVYueUUcVFvXw9kAx1UGDw08fKubPg8nanG2jnF0jPsjg/SXpBmdJYV3D7Cc4CPFE7SUr/wEwBaObo6Tr/lQvmS0HuT2BTBpaudRPcJCgelExfwLM/rbrfp6TNAfx4+7SmmApKj3MQYPDWWsPFfOnwhQS97ZvhNkO/4nSJZMOREqbZCqLQSp6MF+08h8CE5ndJET9x5gMsIXNPRXqYKPYmeqvKuZPgXlbDzmknfQd1IzEd2J+58igvd6nRe8r5s+ByT9dvkfUPfjqep77hJYuVX3l1KdF7yvmD4IpyPvBDnD7zexmiI7uiqGREyo+VsyfDrO+orMWO6znxou7zWEH1gO+tOpv3n+X5c+CyS+PbczXZjvq8uBGNPu2zORozQ8o5g+DeZWm51e1Jd3vbu83v0qL3g8/Pw+mcOlMHcp0sNN2Eqz9rc0P0qJXFPPnwRSMrsvp9Cmmw0/iH26HkIsnivkPZienu6jTzsGb8+F4jb1XtY9Y+Y+EKcTXt/sQ4nb10ODSIhJsP6aYPxOmoC+vL9Wh7QE7eRiE7FT9SCz/qTCvNjSGR3JPVxHdOxlXG2nvsPyxMNHUe/fY1UPjG28alJP35zj+wRQEtT9777Wbbcu7/SEnfnOK/R/MVrJBn51/43Af5h1gBeVrivmjYQ6iejAdCYJ0z5LUnyP6D+YLYnS1uo1B6HjVjne6GzlIbL5k5T8cpmANanX7iqVdLrqdo/ozW99VzJ8O824iqVfMYXXpHcfa+4r5D6YgkrvNNtKknoOOHYm1fzBfkLvNNqaXzWetpFem/g/mC1Ld0YT2DrasK4m8UJy8zfIfTC6Fd30Yy1+0PxlsXvrkov2D+YLoy6v7ZqC79DYbFutw1v7BfEWGTU63u7RSvXYAQZlM/sF8QZG4SQkAAACiSURBVLZ9juR212elN5HetrfaP5gviLbqP5Alqr81edCTP03+dY1ekX5HrfmIrKN9B5PQ6VNT/83L/8Okv/SA7rSryylYudl8MfMPT0z9dy//D5N+9tCBWBnMb5FV0ef2sHls6r979X+aDMohb1i1s49e6Mt4Oi8emfrvXvyfJ+eHXU2+5Sba3WQsjR6Y+u9e+h8oxaOoE/Efyf3NsbC/h/k/P7NShwAlu4wAAAAASUVORK5CYII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1577976" y="-1241425"/>
            <a:ext cx="5667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pic>
        <p:nvPicPr>
          <p:cNvPr id="6152" name="Picture 8" descr="http://freepubtrivia.com/media/2015/07/Film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5084763"/>
            <a:ext cx="153828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22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ja-JP" sz="2400"/>
              <a:t>Model answers </a:t>
            </a:r>
            <a:endParaRPr lang="en-GB" altLang="en-US" sz="240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Calibri" panose="020F0502020204030204" pitchFamily="34" charset="0"/>
              <a:buAutoNum type="arabicPeriod"/>
            </a:pPr>
            <a:r>
              <a:rPr lang="en-GB" altLang="en-US" sz="2000"/>
              <a:t>Which answers match which questions? (3 answers per question)</a:t>
            </a:r>
          </a:p>
          <a:p>
            <a:pPr marL="457200" indent="-457200">
              <a:buFont typeface="Calibri" panose="020F0502020204030204" pitchFamily="34" charset="0"/>
              <a:buAutoNum type="arabicPeriod"/>
            </a:pPr>
            <a:r>
              <a:rPr lang="en-GB" altLang="en-US" sz="2000"/>
              <a:t>Which answer do you think would be graded A*/A, B, or C in each case? (write it in the top left)</a:t>
            </a:r>
          </a:p>
          <a:p>
            <a:pPr marL="457200" indent="-457200">
              <a:buFont typeface="Calibri" panose="020F0502020204030204" pitchFamily="34" charset="0"/>
              <a:buAutoNum type="arabicPeriod"/>
            </a:pPr>
            <a:r>
              <a:rPr lang="en-GB" altLang="en-US" sz="2000"/>
              <a:t>Highlight any unusual vocabulary you can use for each topic and add it to the chart you will be given</a:t>
            </a:r>
          </a:p>
          <a:p>
            <a:pPr marL="457200" indent="-457200">
              <a:buNone/>
            </a:pPr>
            <a:r>
              <a:rPr lang="en-GB" altLang="en-US" sz="2000" b="1" u="sng">
                <a:solidFill>
                  <a:srgbClr val="C00000"/>
                </a:solidFill>
              </a:rPr>
              <a:t>Challenge:  </a:t>
            </a:r>
          </a:p>
          <a:p>
            <a:pPr marL="457200" indent="-457200"/>
            <a:r>
              <a:rPr lang="en-GB" altLang="en-US" sz="2000">
                <a:solidFill>
                  <a:srgbClr val="C00000"/>
                </a:solidFill>
              </a:rPr>
              <a:t>Circle any complex structures you find and write them into the chart as structures only</a:t>
            </a:r>
          </a:p>
          <a:p>
            <a:pPr marL="457200" indent="-457200"/>
            <a:r>
              <a:rPr lang="en-GB" altLang="en-US" sz="2000" b="1" u="sng">
                <a:solidFill>
                  <a:srgbClr val="C00000"/>
                </a:solidFill>
              </a:rPr>
              <a:t>Example</a:t>
            </a:r>
          </a:p>
          <a:p>
            <a:pPr marL="457200" indent="-457200"/>
            <a:r>
              <a:rPr lang="ja-JP" altLang="en-US" sz="2000" b="1">
                <a:solidFill>
                  <a:srgbClr val="C00000"/>
                </a:solidFill>
              </a:rPr>
              <a:t>ません　でした</a:t>
            </a:r>
            <a:endParaRPr lang="en-US" altLang="ja-JP" sz="2000" b="1">
              <a:solidFill>
                <a:srgbClr val="C00000"/>
              </a:solidFill>
            </a:endParaRPr>
          </a:p>
          <a:p>
            <a:pPr marL="457200" indent="-457200"/>
            <a:r>
              <a:rPr lang="ja-JP" altLang="en-US" sz="2000" b="1">
                <a:solidFill>
                  <a:srgbClr val="C00000"/>
                </a:solidFill>
              </a:rPr>
              <a:t>＿＿＿た　こと　が　ありません</a:t>
            </a:r>
            <a:endParaRPr lang="en-GB" altLang="ja-JP" sz="2000" b="1">
              <a:solidFill>
                <a:srgbClr val="C00000"/>
              </a:solidFill>
            </a:endParaRPr>
          </a:p>
          <a:p>
            <a:pPr marL="457200" indent="-457200"/>
            <a:endParaRPr lang="en-GB" altLang="en-US" sz="2000" b="1">
              <a:solidFill>
                <a:srgbClr val="002060"/>
              </a:solidFill>
            </a:endParaRPr>
          </a:p>
          <a:p>
            <a:pPr marL="457200" indent="-457200"/>
            <a:endParaRPr lang="en-GB" altLang="en-US" sz="2000"/>
          </a:p>
        </p:txBody>
      </p:sp>
      <p:pic>
        <p:nvPicPr>
          <p:cNvPr id="7172" name="Picture 2" descr="https://encrypted-tbn0.gstatic.com/images?q=tbn:ANd9GcQrb4nl0HzbcoSxTiaaurhM4j6EZLdQrhJhmNXudWUOY4aCsSYz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6" y="4171950"/>
            <a:ext cx="40481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209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>
              <a:defRPr/>
            </a:pPr>
            <a:r>
              <a:rPr lang="en-GB" sz="2400" dirty="0"/>
              <a:t>Speaking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rtlCol="0">
            <a:normAutofit/>
          </a:bodyPr>
          <a:lstStyle/>
          <a:p>
            <a:pPr>
              <a:defRPr/>
            </a:pPr>
            <a:r>
              <a:rPr lang="en-GB" sz="2400" dirty="0"/>
              <a:t>In your pairs, practise asking each other the questions and giving a response suitable for your target level</a:t>
            </a:r>
          </a:p>
          <a:p>
            <a:pPr>
              <a:defRPr/>
            </a:pPr>
            <a:r>
              <a:rPr lang="en-GB" sz="2400" dirty="0"/>
              <a:t>You can use the model answers, or use your own ideas</a:t>
            </a:r>
          </a:p>
        </p:txBody>
      </p:sp>
      <p:sp>
        <p:nvSpPr>
          <p:cNvPr id="8196" name="AutoShape 2" descr="Image result for speaking"/>
          <p:cNvSpPr>
            <a:spLocks noChangeAspect="1" noChangeArrowheads="1"/>
          </p:cNvSpPr>
          <p:nvPr/>
        </p:nvSpPr>
        <p:spPr bwMode="auto">
          <a:xfrm>
            <a:off x="15240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8197" name="AutoShape 4" descr="Image result for speaking"/>
          <p:cNvSpPr>
            <a:spLocks noChangeAspect="1" noChangeArrowheads="1"/>
          </p:cNvSpPr>
          <p:nvPr/>
        </p:nvSpPr>
        <p:spPr bwMode="auto">
          <a:xfrm>
            <a:off x="15240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pic>
        <p:nvPicPr>
          <p:cNvPr id="8198" name="Picture 6" descr="http://www.jointcommissioninternational.org/assets/3/7/image005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99720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http://ec.l.thumbs.canstockphoto.com/canstock1003534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1" y="3141663"/>
            <a:ext cx="25050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033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altLang="ja-JP" sz="2800" dirty="0" smtClean="0"/>
              <a:t>Lesson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2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40158"/>
            <a:ext cx="10515600" cy="5236805"/>
          </a:xfrm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altLang="ja-JP" sz="2400" dirty="0" smtClean="0"/>
              <a:t>Class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reviews</a:t>
            </a:r>
            <a:r>
              <a:rPr lang="ja-JP" altLang="en-US" sz="2400" dirty="0" smtClean="0"/>
              <a:t> </a:t>
            </a:r>
            <a:r>
              <a:rPr lang="en-GB" sz="2400" dirty="0" smtClean="0"/>
              <a:t>complex </a:t>
            </a:r>
            <a:r>
              <a:rPr lang="en-GB" sz="2400" dirty="0"/>
              <a:t>grammar to incorporate into answers to question</a:t>
            </a:r>
          </a:p>
          <a:p>
            <a:r>
              <a:rPr lang="en-GB" sz="2400" dirty="0"/>
              <a:t>Students divide into small groups who have chosen the same topic (MTC/SLW)</a:t>
            </a:r>
          </a:p>
          <a:p>
            <a:r>
              <a:rPr lang="en-GB" sz="2400" dirty="0"/>
              <a:t>Students are given cards with questions from each topic on, sub-divided into media/travel/culture</a:t>
            </a:r>
          </a:p>
          <a:p>
            <a:r>
              <a:rPr lang="en-GB" sz="2400" dirty="0"/>
              <a:t>For example: </a:t>
            </a:r>
          </a:p>
          <a:p>
            <a:r>
              <a:rPr lang="en-GB" sz="2400" dirty="0"/>
              <a:t>Media questions = music festival, TV and </a:t>
            </a:r>
            <a:r>
              <a:rPr lang="en-GB" sz="2400" dirty="0" smtClean="0"/>
              <a:t>Film</a:t>
            </a:r>
          </a:p>
          <a:p>
            <a:r>
              <a:rPr lang="en-GB" sz="2400" dirty="0" smtClean="0"/>
              <a:t>Travel </a:t>
            </a:r>
            <a:r>
              <a:rPr lang="en-GB" sz="2400" dirty="0"/>
              <a:t>questions = my holiday, the Japan </a:t>
            </a:r>
            <a:r>
              <a:rPr lang="en-GB" sz="2400" dirty="0" smtClean="0"/>
              <a:t>Trip</a:t>
            </a:r>
          </a:p>
          <a:p>
            <a:r>
              <a:rPr lang="en-US" altLang="ja-JP" sz="2400" dirty="0" smtClean="0"/>
              <a:t>Culture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questions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=</a:t>
            </a:r>
            <a:r>
              <a:rPr lang="en-GB" altLang="ja-JP" sz="2400" dirty="0" smtClean="0"/>
              <a:t> Japanese New Year</a:t>
            </a:r>
          </a:p>
          <a:p>
            <a:endParaRPr lang="en-GB" sz="2400" dirty="0"/>
          </a:p>
          <a:p>
            <a:r>
              <a:rPr lang="en-GB" sz="2400" dirty="0" smtClean="0"/>
              <a:t>Timer is set for 2 minutes, and students work in pairs to ask each other the questions from their sub-topic, and give extended answers</a:t>
            </a:r>
          </a:p>
          <a:p>
            <a:r>
              <a:rPr lang="en-GB" sz="2400" dirty="0" smtClean="0"/>
              <a:t>Students feed back to the class about impressive answers they heard, and why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3449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6665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Lesson 3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2619"/>
            <a:ext cx="10515600" cy="4904344"/>
          </a:xfrm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Students highlight sections for their sub-topic, and start preparing model answers, with the support of the teacher</a:t>
            </a:r>
          </a:p>
          <a:p>
            <a:endParaRPr lang="en-GB" sz="2400" dirty="0"/>
          </a:p>
          <a:p>
            <a:r>
              <a:rPr lang="en-GB" sz="2400" dirty="0" smtClean="0"/>
              <a:t>Independent learning: Students prepare a model answer for all questions relating to their sub-topic (this is marked and corrected version is typed-up by students)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1965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87018"/>
            <a:ext cx="9144000" cy="1332371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4000" dirty="0" smtClean="0"/>
              <a:t>GCSE Oral </a:t>
            </a:r>
            <a:r>
              <a:rPr lang="en-GB" sz="4000" dirty="0"/>
              <a:t>Exam</a:t>
            </a:r>
            <a:br>
              <a:rPr lang="en-GB" sz="4000" dirty="0"/>
            </a:br>
            <a:r>
              <a:rPr lang="en-GB" sz="4000" dirty="0"/>
              <a:t>Task 2 – General </a:t>
            </a:r>
            <a:r>
              <a:rPr lang="en-GB" sz="4000" dirty="0" smtClean="0"/>
              <a:t>Conversation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91626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Lesson 1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When preparing for the general conversation section, students </a:t>
            </a:r>
            <a:r>
              <a:rPr lang="en-GB" sz="2400" dirty="0"/>
              <a:t>are given a computer lesson to read through the advice and information on </a:t>
            </a:r>
            <a:r>
              <a:rPr lang="en-GB" sz="2400" dirty="0" smtClean="0"/>
              <a:t>a PPT, including…</a:t>
            </a:r>
          </a:p>
          <a:p>
            <a:r>
              <a:rPr lang="en-GB" sz="2400" dirty="0" smtClean="0"/>
              <a:t>Description of the task</a:t>
            </a:r>
          </a:p>
          <a:p>
            <a:r>
              <a:rPr lang="en-GB" sz="2400" dirty="0" smtClean="0"/>
              <a:t>Assessment criteria</a:t>
            </a:r>
          </a:p>
          <a:p>
            <a:r>
              <a:rPr lang="en-GB" sz="2400" dirty="0" smtClean="0"/>
              <a:t>Advice on how to recognise the meaning of questions</a:t>
            </a:r>
          </a:p>
          <a:p>
            <a:r>
              <a:rPr lang="en-GB" sz="2400" dirty="0" smtClean="0"/>
              <a:t>Question types</a:t>
            </a:r>
          </a:p>
          <a:p>
            <a:r>
              <a:rPr lang="en-GB" sz="2400" dirty="0" smtClean="0"/>
              <a:t>How to prepare answers</a:t>
            </a:r>
          </a:p>
          <a:p>
            <a:r>
              <a:rPr lang="en-GB" sz="2400" dirty="0" smtClean="0"/>
              <a:t>Tips for practising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1060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1412776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accent4"/>
                </a:solidFill>
              </a:rPr>
              <a:t>How many of these question words do you recognise?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2852936"/>
            <a:ext cx="8229600" cy="3268960"/>
          </a:xfrm>
        </p:spPr>
        <p:txBody>
          <a:bodyPr numCol="3">
            <a:normAutofit fontScale="77500" lnSpcReduction="20000"/>
          </a:bodyPr>
          <a:lstStyle/>
          <a:p>
            <a:pPr>
              <a:buNone/>
            </a:pPr>
            <a:r>
              <a:rPr lang="ja-JP" altLang="en-US" sz="3900"/>
              <a:t>なん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どこ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だれ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なぜ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どうして</a:t>
            </a:r>
            <a:endParaRPr lang="en-US" altLang="ja-JP" sz="3900" dirty="0"/>
          </a:p>
          <a:p>
            <a:pPr>
              <a:buNone/>
            </a:pPr>
            <a:endParaRPr lang="en-US" altLang="ja-JP" sz="3900" dirty="0"/>
          </a:p>
          <a:p>
            <a:pPr>
              <a:buNone/>
            </a:pP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どうやって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どのぐらい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いつ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いつから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なんさい</a:t>
            </a:r>
            <a:endParaRPr lang="en-US" altLang="ja-JP" sz="3900" dirty="0"/>
          </a:p>
          <a:p>
            <a:pPr>
              <a:buNone/>
            </a:pPr>
            <a:endParaRPr lang="en-US" altLang="ja-JP" sz="3900" dirty="0"/>
          </a:p>
          <a:p>
            <a:pPr>
              <a:buNone/>
            </a:pP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なんじ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なんにん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どんな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どう</a:t>
            </a:r>
            <a:endParaRPr lang="en-US" altLang="ja-JP" sz="3900" dirty="0"/>
          </a:p>
          <a:p>
            <a:pPr>
              <a:buNone/>
            </a:pPr>
            <a:r>
              <a:rPr lang="ja-JP" altLang="en-US" sz="3900"/>
              <a:t>いくら</a:t>
            </a:r>
            <a:endParaRPr lang="en-US" altLang="ja-JP" sz="3900" dirty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 smtClean="0">
                <a:latin typeface="+mj-lt"/>
                <a:ea typeface="+mj-ea"/>
                <a:cs typeface="+mj-cs"/>
              </a:rPr>
              <a:t>Anticipate </a:t>
            </a:r>
            <a:r>
              <a:rPr lang="en-GB" sz="4400" dirty="0">
                <a:latin typeface="+mj-lt"/>
                <a:ea typeface="+mj-ea"/>
                <a:cs typeface="+mj-cs"/>
              </a:rPr>
              <a:t>the questions</a:t>
            </a:r>
          </a:p>
        </p:txBody>
      </p:sp>
    </p:spTree>
    <p:extLst>
      <p:ext uri="{BB962C8B-B14F-4D97-AF65-F5344CB8AC3E}">
        <p14:creationId xmlns:p14="http://schemas.microsoft.com/office/powerpoint/2010/main" val="19290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24725"/>
            <a:ext cx="9144000" cy="1285237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3600" dirty="0"/>
              <a:t>Year 10 Speaking Exam</a:t>
            </a:r>
            <a:br>
              <a:rPr lang="en-GB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22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u="sng" dirty="0" smtClean="0"/>
              <a:t>Closed questions</a:t>
            </a:r>
          </a:p>
          <a:p>
            <a:pPr>
              <a:buNone/>
            </a:pPr>
            <a:r>
              <a:rPr lang="en-GB" dirty="0" smtClean="0"/>
              <a:t>These are “do you” “are there” type questions which lead to a yes/no answer. They are designed as a </a:t>
            </a:r>
            <a:r>
              <a:rPr lang="en-GB" dirty="0" smtClean="0">
                <a:solidFill>
                  <a:schemeClr val="accent4"/>
                </a:solidFill>
              </a:rPr>
              <a:t>prompt</a:t>
            </a:r>
            <a:r>
              <a:rPr lang="en-GB" dirty="0" smtClean="0"/>
              <a:t> to further discussion – you should answer using at least two sentences.</a:t>
            </a:r>
          </a:p>
          <a:p>
            <a:r>
              <a:rPr lang="ja-JP" altLang="en-US" smtClean="0"/>
              <a:t>土曜日に何時におきますか。</a:t>
            </a:r>
            <a:endParaRPr lang="en-US" altLang="ja-JP" dirty="0" smtClean="0"/>
          </a:p>
          <a:p>
            <a:r>
              <a:rPr lang="ja-JP" altLang="en-US" smtClean="0"/>
              <a:t>おんがくが好きですか。</a:t>
            </a:r>
            <a:endParaRPr lang="en-US" altLang="ja-JP" dirty="0" smtClean="0"/>
          </a:p>
          <a:p>
            <a:r>
              <a:rPr lang="ja-JP" altLang="en-US" smtClean="0"/>
              <a:t>あなたの町にレストランがありますか。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17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Question </a:t>
            </a:r>
            <a:r>
              <a:rPr lang="en-GB" altLang="ja-JP" dirty="0" smtClean="0"/>
              <a:t>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n-GB" u="sng" dirty="0" smtClean="0"/>
              <a:t>Open questions</a:t>
            </a:r>
          </a:p>
          <a:p>
            <a:pPr>
              <a:buNone/>
            </a:pPr>
            <a:r>
              <a:rPr lang="en-GB" dirty="0" smtClean="0"/>
              <a:t>These questions contain a question word. In many cases you can use the question structure to help you with your discussion.</a:t>
            </a:r>
          </a:p>
          <a:p>
            <a:r>
              <a:rPr lang="ja-JP" altLang="en-US" smtClean="0"/>
              <a:t>一番おもしろいテレビばんぐみは何ですか。</a:t>
            </a:r>
            <a:endParaRPr lang="en-US" altLang="ja-JP" dirty="0" smtClean="0"/>
          </a:p>
          <a:p>
            <a:r>
              <a:rPr lang="ja-JP" altLang="en-US" smtClean="0"/>
              <a:t>だれと日本に行きましたか。</a:t>
            </a:r>
            <a:endParaRPr lang="en-US" altLang="ja-JP" dirty="0" smtClean="0"/>
          </a:p>
          <a:p>
            <a:r>
              <a:rPr lang="ja-JP" altLang="en-US" smtClean="0"/>
              <a:t>なぜ日本のぶんかが好きですか。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4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</a:t>
            </a:r>
            <a:r>
              <a:rPr lang="en-GB" altLang="ja-JP" dirty="0" smtClean="0"/>
              <a:t>ion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i="1" u="sng" dirty="0" smtClean="0"/>
              <a:t>Really</a:t>
            </a:r>
            <a:r>
              <a:rPr lang="en-GB" u="sng" dirty="0" smtClean="0"/>
              <a:t> open questions</a:t>
            </a:r>
          </a:p>
          <a:p>
            <a:pPr>
              <a:buNone/>
            </a:pPr>
            <a:r>
              <a:rPr lang="ja-JP" altLang="en-US" smtClean="0"/>
              <a:t>いいてんとわるいてんは何ですか。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。。。についてどう思いますか。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3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Question</a:t>
            </a:r>
            <a:r>
              <a:rPr lang="en-GB" altLang="ja-JP" dirty="0" smtClean="0"/>
              <a:t>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u="sng" dirty="0" smtClean="0"/>
              <a:t>Comparative Questions</a:t>
            </a:r>
          </a:p>
          <a:p>
            <a:pPr>
              <a:buNone/>
            </a:pPr>
            <a:r>
              <a:rPr lang="ja-JP" altLang="en-US" smtClean="0"/>
              <a:t>。。。と。。。とではどちらが好きですか。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943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</a:t>
            </a:r>
            <a:r>
              <a:rPr lang="en-GB" altLang="ja-JP" dirty="0" smtClean="0"/>
              <a:t>ion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u="sng" dirty="0" smtClean="0"/>
              <a:t>Instructions</a:t>
            </a:r>
          </a:p>
          <a:p>
            <a:pPr>
              <a:buNone/>
            </a:pPr>
            <a:r>
              <a:rPr lang="ja-JP" altLang="en-US" smtClean="0"/>
              <a:t>。。。についてせつめいしてください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。。。についてはなしてください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5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Question </a:t>
            </a:r>
            <a:r>
              <a:rPr lang="en-GB" altLang="ja-JP" dirty="0" smtClean="0"/>
              <a:t>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The oral exam will have a mixture of all of these questions types, but some questions will be common to all exams……….</a:t>
            </a:r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27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n-GB" altLang="ja-JP" dirty="0" smtClean="0"/>
              <a:t>Opening question: </a:t>
            </a:r>
          </a:p>
          <a:p>
            <a:pPr>
              <a:buNone/>
            </a:pPr>
            <a:r>
              <a:rPr lang="ja-JP" altLang="en-US" smtClean="0"/>
              <a:t>タスク二のテーマは何ですか。</a:t>
            </a:r>
            <a:endParaRPr lang="en-US" altLang="ja-JP" dirty="0" smtClean="0"/>
          </a:p>
          <a:p>
            <a:pPr>
              <a:buNone/>
            </a:pPr>
            <a:endParaRPr lang="en-GB" altLang="ja-JP" dirty="0" smtClean="0"/>
          </a:p>
          <a:p>
            <a:pPr>
              <a:buNone/>
            </a:pPr>
            <a:r>
              <a:rPr lang="en-GB" altLang="ja-JP" dirty="0" smtClean="0"/>
              <a:t>A question inviting you to share your opinions:</a:t>
            </a:r>
          </a:p>
          <a:p>
            <a:pPr>
              <a:buNone/>
            </a:pPr>
            <a:r>
              <a:rPr lang="ja-JP" altLang="en-US" smtClean="0"/>
              <a:t>どう思いますか。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いいてんとわるいてんは何ですか。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A</a:t>
            </a:r>
            <a:r>
              <a:rPr lang="ja-JP" altLang="en-US" smtClean="0"/>
              <a:t>と</a:t>
            </a:r>
            <a:r>
              <a:rPr lang="en-US" altLang="ja-JP" dirty="0" smtClean="0"/>
              <a:t>B</a:t>
            </a:r>
            <a:r>
              <a:rPr lang="ja-JP" altLang="en-US" smtClean="0"/>
              <a:t>とではどちらが好きですか。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805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Common </a:t>
            </a:r>
            <a:r>
              <a:rPr lang="en-GB" altLang="ja-JP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n-GB" dirty="0" smtClean="0"/>
              <a:t>A question inviting you to describe a person:</a:t>
            </a:r>
          </a:p>
          <a:p>
            <a:pPr>
              <a:buNone/>
            </a:pPr>
            <a:r>
              <a:rPr lang="ja-JP" altLang="en-US" smtClean="0"/>
              <a:t>だれとスポーツセンターに行きますか。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一番好きなえいがスターのなまえは何ですか。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お母さんについてはなしてください。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68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Common</a:t>
            </a:r>
            <a:r>
              <a:rPr lang="en-GB" altLang="ja-JP" dirty="0" smtClean="0"/>
              <a:t>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A question inviting you to explain activities in order:</a:t>
            </a:r>
          </a:p>
          <a:p>
            <a:pPr>
              <a:buNone/>
            </a:pPr>
            <a:r>
              <a:rPr lang="ja-JP" altLang="en-US" smtClean="0"/>
              <a:t>先週の日曜日に何をしましたか。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学校をそつぎょうしてから、何をするつもりですか。</a:t>
            </a:r>
            <a:endParaRPr lang="en-US" altLang="ja-JP" dirty="0" smtClean="0"/>
          </a:p>
          <a:p>
            <a:pPr>
              <a:buNone/>
            </a:pPr>
            <a:r>
              <a:rPr lang="ja-JP" altLang="en-US" smtClean="0"/>
              <a:t>さいごの日に何をしましたか。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8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a spider diagram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015880" y="1484784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How long I’ve lived there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47528" y="3284984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ja-JP" sz="2400" dirty="0">
                <a:solidFill>
                  <a:schemeClr val="tx1"/>
                </a:solidFill>
              </a:rPr>
              <a:t>What I do in my town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39616" y="1628800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ja-JP" sz="2400" dirty="0">
                <a:solidFill>
                  <a:schemeClr val="tx1"/>
                </a:solidFill>
              </a:rPr>
              <a:t>My favourite  place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464152" y="1700808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What my house is like</a:t>
            </a:r>
          </a:p>
        </p:txBody>
      </p:sp>
      <p:sp>
        <p:nvSpPr>
          <p:cNvPr id="14" name="Oval 13"/>
          <p:cNvSpPr/>
          <p:nvPr/>
        </p:nvSpPr>
        <p:spPr>
          <a:xfrm>
            <a:off x="6096000" y="5013176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ja-JP" sz="2400" dirty="0">
                <a:solidFill>
                  <a:schemeClr val="tx1"/>
                </a:solidFill>
              </a:rPr>
              <a:t>Where my town is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071664" y="4869160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How I get around</a:t>
            </a:r>
          </a:p>
        </p:txBody>
      </p:sp>
      <p:sp>
        <p:nvSpPr>
          <p:cNvPr id="16" name="Oval 15"/>
          <p:cNvSpPr/>
          <p:nvPr/>
        </p:nvSpPr>
        <p:spPr>
          <a:xfrm>
            <a:off x="7824192" y="3645024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Good points and bad points</a:t>
            </a:r>
          </a:p>
        </p:txBody>
      </p:sp>
      <p:sp>
        <p:nvSpPr>
          <p:cNvPr id="17" name="Oval 16"/>
          <p:cNvSpPr/>
          <p:nvPr/>
        </p:nvSpPr>
        <p:spPr>
          <a:xfrm>
            <a:off x="5015880" y="3212976"/>
            <a:ext cx="1944216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solidFill>
                  <a:schemeClr val="tx1"/>
                </a:solidFill>
              </a:rPr>
              <a:t>ぼくの町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69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Preparation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Students have list of questions on which to base their 1 minute speech.  Choice of 2 topics: </a:t>
            </a:r>
            <a:r>
              <a:rPr lang="ja-JP" altLang="en-US" sz="2400" dirty="0" smtClean="0">
                <a:solidFill>
                  <a:srgbClr val="002060"/>
                </a:solidFill>
              </a:rPr>
              <a:t>ぼくの学校　＋　ぼくの旅行</a:t>
            </a:r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sz="2400" dirty="0" smtClean="0"/>
              <a:t>We do work in class on WH question words and replacing them with your answer, and how to answer Y/N questions directly.</a:t>
            </a:r>
          </a:p>
          <a:p>
            <a:r>
              <a:rPr lang="en-GB" sz="2400" dirty="0" smtClean="0"/>
              <a:t>Card matching activities matching the English to the Japanese questions</a:t>
            </a:r>
          </a:p>
          <a:p>
            <a:r>
              <a:rPr lang="en-GB" sz="2400" dirty="0" smtClean="0"/>
              <a:t>For the question and answer section, students must prepare answers to the questions from the opposite topic to their speech</a:t>
            </a:r>
          </a:p>
          <a:p>
            <a:r>
              <a:rPr lang="en-GB" sz="2400" dirty="0" smtClean="0"/>
              <a:t>Higher level students are expected to use complex structures in relation to what we have studied at that time.  As a class, we produce mnemonics to remember the kind of structures expected at that point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2023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</a:t>
            </a:r>
            <a:r>
              <a:rPr lang="en-GB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/>
              <a:t>Prepare mini-paragraphs for each section of your </a:t>
            </a:r>
            <a:r>
              <a:rPr lang="en-GB" smtClean="0"/>
              <a:t>spider diagram.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US" altLang="ja-JP" dirty="0" smtClean="0"/>
              <a:t>W</a:t>
            </a:r>
            <a:r>
              <a:rPr lang="en-GB" altLang="ja-JP" dirty="0" smtClean="0"/>
              <a:t>here my town is:</a:t>
            </a:r>
          </a:p>
          <a:p>
            <a:pPr>
              <a:buNone/>
            </a:pPr>
            <a:r>
              <a:rPr lang="ja-JP" altLang="en-US" sz="3800" dirty="0"/>
              <a:t>ダートフォードはケントしゅうにあります。ケントしゅうはロンドンのちかくにあります。でんしゃで</a:t>
            </a:r>
            <a:r>
              <a:rPr lang="en-US" altLang="ja-JP" sz="3800" dirty="0"/>
              <a:t>50</a:t>
            </a:r>
            <a:r>
              <a:rPr lang="ja-JP" altLang="en-US" sz="3800" dirty="0"/>
              <a:t>分かかります。とかいといなかの間にありますから、とてもべんりです。</a:t>
            </a:r>
            <a:endParaRPr lang="en-GB" altLang="ja-JP" sz="3800" dirty="0"/>
          </a:p>
          <a:p>
            <a:pPr>
              <a:buNone/>
            </a:pPr>
            <a:endParaRPr lang="en-GB" altLang="ja-JP" dirty="0" smtClean="0"/>
          </a:p>
          <a:p>
            <a:pPr>
              <a:buNone/>
            </a:pPr>
            <a:endParaRPr lang="en-GB" altLang="ja-JP" dirty="0" smtClean="0"/>
          </a:p>
          <a:p>
            <a:pPr>
              <a:buNone/>
            </a:pPr>
            <a:r>
              <a:rPr lang="en-GB" dirty="0" smtClean="0"/>
              <a:t>Don’t forget to prepare an answer for the common question types.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>
              <a:buNone/>
            </a:pPr>
            <a:r>
              <a:rPr lang="en-US" dirty="0" smtClean="0"/>
              <a:t>Remember to include GCSE structures.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6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Step</a:t>
            </a:r>
            <a:r>
              <a:rPr lang="en-GB" altLang="ja-JP" dirty="0" smtClean="0"/>
              <a:t> </a:t>
            </a:r>
            <a:r>
              <a:rPr lang="en-GB" altLang="ja-JP" dirty="0"/>
              <a:t>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Get lots of practice! Get your friends to ask you questions on your chosen topic.</a:t>
            </a:r>
          </a:p>
          <a:p>
            <a:pPr>
              <a:buNone/>
            </a:pPr>
            <a:r>
              <a:rPr lang="en-GB" dirty="0" smtClean="0"/>
              <a:t>Record your voice on your phone, asking and answering questions related to your theme</a:t>
            </a:r>
          </a:p>
          <a:p>
            <a:pPr>
              <a:buNone/>
            </a:pPr>
            <a:r>
              <a:rPr lang="en-GB" dirty="0" smtClean="0"/>
              <a:t>Sample questions are on your sheet ‘GCSE Oral Part 2’</a:t>
            </a:r>
          </a:p>
          <a:p>
            <a:pPr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637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the exam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Listen carefully for the tense of the question. Remember to put both verbs and adjectives in the past tense. To score above 4 marks for range of language and accuracy, you must get the tenses right.</a:t>
            </a:r>
          </a:p>
          <a:p>
            <a:r>
              <a:rPr lang="en-GB" dirty="0" smtClean="0"/>
              <a:t>Don’t panic if you get stuck! Just ask for repetition. </a:t>
            </a:r>
            <a:r>
              <a:rPr lang="ja-JP" altLang="en-US" smtClean="0"/>
              <a:t>もういちどいってください。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0856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882" y="2561571"/>
            <a:ext cx="10515600" cy="1325563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4000" dirty="0" smtClean="0"/>
              <a:t>Fun speaking activities for the classroom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397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With my students, I have used…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/>
              <a:t>Speed-dating to practise Part 1 and 2</a:t>
            </a:r>
          </a:p>
          <a:p>
            <a:r>
              <a:rPr lang="en-GB" sz="2400" dirty="0" smtClean="0"/>
              <a:t>Rolling custom-made </a:t>
            </a:r>
            <a:r>
              <a:rPr lang="en-GB" sz="2400" dirty="0"/>
              <a:t>dice in groups to practise Q&amp;A</a:t>
            </a:r>
          </a:p>
          <a:p>
            <a:r>
              <a:rPr lang="en-GB" sz="2400" dirty="0"/>
              <a:t>Board games with different topics on to speak on for 30 seconds</a:t>
            </a:r>
          </a:p>
          <a:p>
            <a:r>
              <a:rPr lang="en-GB" sz="2400" dirty="0"/>
              <a:t>Pass the parcel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766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29" y="2570997"/>
            <a:ext cx="10515600" cy="1325563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/>
          <a:lstStyle/>
          <a:p>
            <a:r>
              <a:rPr lang="en-GB" dirty="0" smtClean="0"/>
              <a:t>	Independent learning for students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3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Quizlet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Matching the English and Japanese questions</a:t>
            </a:r>
          </a:p>
          <a:p>
            <a:r>
              <a:rPr lang="en-GB" sz="2400" dirty="0" smtClean="0"/>
              <a:t>Listening to audio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3815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0" y="1397000"/>
          <a:ext cx="60960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What do you do in your free time?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Have you been to a cinema recently?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Which cinema did you go to?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Why do you like movies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What movies</a:t>
                      </a:r>
                      <a:r>
                        <a:rPr lang="en-GB" baseline="0" dirty="0" smtClean="0"/>
                        <a:t> have you watched recently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often use the internet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Where</a:t>
                      </a:r>
                      <a:r>
                        <a:rPr lang="en-GB" baseline="0" dirty="0" smtClean="0"/>
                        <a:t> do you watch the internet?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39040" y="483181"/>
            <a:ext cx="640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Leisure – part 1. Put Japanese questions next to English equivalent</a:t>
            </a:r>
          </a:p>
        </p:txBody>
      </p:sp>
      <p:pic>
        <p:nvPicPr>
          <p:cNvPr id="8" name="q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2839040" y="5429054"/>
            <a:ext cx="304800" cy="304800"/>
          </a:xfrm>
          <a:prstGeom prst="rect">
            <a:avLst/>
          </a:prstGeom>
        </p:spPr>
      </p:pic>
      <p:pic>
        <p:nvPicPr>
          <p:cNvPr id="9" name="q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3886200" y="6324600"/>
            <a:ext cx="304800" cy="304800"/>
          </a:xfrm>
          <a:prstGeom prst="rect">
            <a:avLst/>
          </a:prstGeom>
        </p:spPr>
      </p:pic>
      <p:pic>
        <p:nvPicPr>
          <p:cNvPr id="10" name="q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953000" y="6096000"/>
            <a:ext cx="304800" cy="304800"/>
          </a:xfrm>
          <a:prstGeom prst="rect">
            <a:avLst/>
          </a:prstGeom>
        </p:spPr>
      </p:pic>
      <p:pic>
        <p:nvPicPr>
          <p:cNvPr id="11" name="q4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126584" y="5562600"/>
            <a:ext cx="304800" cy="304800"/>
          </a:xfrm>
          <a:prstGeom prst="rect">
            <a:avLst/>
          </a:prstGeom>
        </p:spPr>
      </p:pic>
      <p:pic>
        <p:nvPicPr>
          <p:cNvPr id="12" name="q5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5486400" y="5715000"/>
            <a:ext cx="304800" cy="304800"/>
          </a:xfrm>
          <a:prstGeom prst="rect">
            <a:avLst/>
          </a:prstGeom>
        </p:spPr>
      </p:pic>
      <p:pic>
        <p:nvPicPr>
          <p:cNvPr id="13" name="q6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5562600" y="6477000"/>
            <a:ext cx="304800" cy="304800"/>
          </a:xfrm>
          <a:prstGeom prst="rect">
            <a:avLst/>
          </a:prstGeom>
        </p:spPr>
      </p:pic>
      <p:pic>
        <p:nvPicPr>
          <p:cNvPr id="14" name="q7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6705600" y="52578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7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92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92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60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66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5600" y="152400"/>
            <a:ext cx="640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Leisure – part 1. Put Japanese questions next to English equivalent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09800" y="914400"/>
          <a:ext cx="6934200" cy="4165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have a computer?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often watch TV?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What do you watch?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have a TV?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listen</a:t>
                      </a:r>
                      <a:r>
                        <a:rPr lang="en-GB" baseline="0" dirty="0" smtClean="0"/>
                        <a:t> to the radio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like reading books?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GB" dirty="0" smtClean="0"/>
                        <a:t>Do you use a library?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q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5638800" y="6096000"/>
            <a:ext cx="304800" cy="304800"/>
          </a:xfrm>
          <a:prstGeom prst="rect">
            <a:avLst/>
          </a:prstGeom>
        </p:spPr>
      </p:pic>
      <p:pic>
        <p:nvPicPr>
          <p:cNvPr id="7" name="q9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953000" y="5638800"/>
            <a:ext cx="304800" cy="304800"/>
          </a:xfrm>
          <a:prstGeom prst="rect">
            <a:avLst/>
          </a:prstGeom>
        </p:spPr>
      </p:pic>
      <p:pic>
        <p:nvPicPr>
          <p:cNvPr id="8" name="q10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191000" y="5867400"/>
            <a:ext cx="304800" cy="304800"/>
          </a:xfrm>
          <a:prstGeom prst="rect">
            <a:avLst/>
          </a:prstGeom>
        </p:spPr>
      </p:pic>
      <p:pic>
        <p:nvPicPr>
          <p:cNvPr id="9" name="q11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5181600" y="6096000"/>
            <a:ext cx="304800" cy="304800"/>
          </a:xfrm>
          <a:prstGeom prst="rect">
            <a:avLst/>
          </a:prstGeom>
        </p:spPr>
      </p:pic>
      <p:pic>
        <p:nvPicPr>
          <p:cNvPr id="10" name="q12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3581400" y="5715000"/>
            <a:ext cx="304800" cy="304800"/>
          </a:xfrm>
          <a:prstGeom prst="rect">
            <a:avLst/>
          </a:prstGeom>
        </p:spPr>
      </p:pic>
      <p:pic>
        <p:nvPicPr>
          <p:cNvPr id="11" name="q13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1" cstate="print"/>
          <a:stretch>
            <a:fillRect/>
          </a:stretch>
        </p:blipFill>
        <p:spPr>
          <a:xfrm>
            <a:off x="4419600" y="6324600"/>
            <a:ext cx="304800" cy="304800"/>
          </a:xfrm>
          <a:prstGeom prst="rect">
            <a:avLst/>
          </a:prstGeom>
        </p:spPr>
      </p:pic>
      <p:pic>
        <p:nvPicPr>
          <p:cNvPr id="12" name="q14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2" cstate="print"/>
          <a:stretch>
            <a:fillRect/>
          </a:stretch>
        </p:blipFill>
        <p:spPr>
          <a:xfrm>
            <a:off x="4724400" y="51054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6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76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8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80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56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95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0" y="13970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5600" y="533400"/>
            <a:ext cx="669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 2a. Listen to the answers. Match the answers with the questions.</a:t>
            </a:r>
          </a:p>
        </p:txBody>
      </p:sp>
      <p:pic>
        <p:nvPicPr>
          <p:cNvPr id="6" name="q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0" cstate="print"/>
          <a:stretch>
            <a:fillRect/>
          </a:stretch>
        </p:blipFill>
        <p:spPr>
          <a:xfrm>
            <a:off x="3124200" y="1447800"/>
            <a:ext cx="304800" cy="304800"/>
          </a:xfrm>
          <a:prstGeom prst="rect">
            <a:avLst/>
          </a:prstGeom>
        </p:spPr>
      </p:pic>
      <p:pic>
        <p:nvPicPr>
          <p:cNvPr id="7" name="q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3124200" y="1828800"/>
            <a:ext cx="304800" cy="304800"/>
          </a:xfrm>
          <a:prstGeom prst="rect">
            <a:avLst/>
          </a:prstGeom>
        </p:spPr>
      </p:pic>
      <p:pic>
        <p:nvPicPr>
          <p:cNvPr id="8" name="q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2" cstate="print"/>
          <a:stretch>
            <a:fillRect/>
          </a:stretch>
        </p:blipFill>
        <p:spPr>
          <a:xfrm>
            <a:off x="3124200" y="2209800"/>
            <a:ext cx="304800" cy="304800"/>
          </a:xfrm>
          <a:prstGeom prst="rect">
            <a:avLst/>
          </a:prstGeom>
        </p:spPr>
      </p:pic>
      <p:pic>
        <p:nvPicPr>
          <p:cNvPr id="9" name="q4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3" cstate="print"/>
          <a:stretch>
            <a:fillRect/>
          </a:stretch>
        </p:blipFill>
        <p:spPr>
          <a:xfrm>
            <a:off x="3124200" y="2590800"/>
            <a:ext cx="304800" cy="304800"/>
          </a:xfrm>
          <a:prstGeom prst="rect">
            <a:avLst/>
          </a:prstGeom>
        </p:spPr>
      </p:pic>
      <p:pic>
        <p:nvPicPr>
          <p:cNvPr id="10" name="q5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4" cstate="print"/>
          <a:stretch>
            <a:fillRect/>
          </a:stretch>
        </p:blipFill>
        <p:spPr>
          <a:xfrm>
            <a:off x="3124200" y="2971800"/>
            <a:ext cx="304800" cy="304800"/>
          </a:xfrm>
          <a:prstGeom prst="rect">
            <a:avLst/>
          </a:prstGeom>
        </p:spPr>
      </p:pic>
      <p:pic>
        <p:nvPicPr>
          <p:cNvPr id="11" name="q6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0" cstate="print"/>
          <a:stretch>
            <a:fillRect/>
          </a:stretch>
        </p:blipFill>
        <p:spPr>
          <a:xfrm>
            <a:off x="3124200" y="3352800"/>
            <a:ext cx="304800" cy="304800"/>
          </a:xfrm>
          <a:prstGeom prst="rect">
            <a:avLst/>
          </a:prstGeom>
        </p:spPr>
      </p:pic>
      <p:pic>
        <p:nvPicPr>
          <p:cNvPr id="12" name="q7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0" cstate="print"/>
          <a:stretch>
            <a:fillRect/>
          </a:stretch>
        </p:blipFill>
        <p:spPr>
          <a:xfrm>
            <a:off x="3124200" y="3657600"/>
            <a:ext cx="304800" cy="304800"/>
          </a:xfrm>
          <a:prstGeom prst="rect">
            <a:avLst/>
          </a:prstGeom>
        </p:spPr>
      </p:pic>
      <p:pic>
        <p:nvPicPr>
          <p:cNvPr id="13" name="a1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4419600" y="5334000"/>
            <a:ext cx="304800" cy="304800"/>
          </a:xfrm>
          <a:prstGeom prst="rect">
            <a:avLst/>
          </a:prstGeom>
        </p:spPr>
      </p:pic>
      <p:pic>
        <p:nvPicPr>
          <p:cNvPr id="14" name="a2.mp3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5791200" y="5867400"/>
            <a:ext cx="304800" cy="304800"/>
          </a:xfrm>
          <a:prstGeom prst="rect">
            <a:avLst/>
          </a:prstGeom>
        </p:spPr>
      </p:pic>
      <p:pic>
        <p:nvPicPr>
          <p:cNvPr id="15" name="a3.mp3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6" cstate="print"/>
          <a:stretch>
            <a:fillRect/>
          </a:stretch>
        </p:blipFill>
        <p:spPr>
          <a:xfrm>
            <a:off x="7086600" y="5486400"/>
            <a:ext cx="304800" cy="304800"/>
          </a:xfrm>
          <a:prstGeom prst="rect">
            <a:avLst/>
          </a:prstGeom>
        </p:spPr>
      </p:pic>
      <p:pic>
        <p:nvPicPr>
          <p:cNvPr id="16" name="a4.mp3">
            <a:hlinkClick r:id="" action="ppaction://media"/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6553200" y="5867400"/>
            <a:ext cx="304800" cy="304800"/>
          </a:xfrm>
          <a:prstGeom prst="rect">
            <a:avLst/>
          </a:prstGeom>
        </p:spPr>
      </p:pic>
      <p:pic>
        <p:nvPicPr>
          <p:cNvPr id="17" name="a5.mp3">
            <a:hlinkClick r:id="" action="ppaction://media"/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5105400" y="5715000"/>
            <a:ext cx="304800" cy="304800"/>
          </a:xfrm>
          <a:prstGeom prst="rect">
            <a:avLst/>
          </a:prstGeom>
        </p:spPr>
      </p:pic>
      <p:pic>
        <p:nvPicPr>
          <p:cNvPr id="18" name="a6.mp3">
            <a:hlinkClick r:id="" action="ppaction://media"/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5334000" y="6248400"/>
            <a:ext cx="304800" cy="304800"/>
          </a:xfrm>
          <a:prstGeom prst="rect">
            <a:avLst/>
          </a:prstGeom>
        </p:spPr>
      </p:pic>
      <p:pic>
        <p:nvPicPr>
          <p:cNvPr id="19" name="a7.mp3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7239000" y="5943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2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7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92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2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60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66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2912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3056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577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68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2736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1620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508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altLang="ja-JP" sz="2400" dirty="0" smtClean="0"/>
              <a:t>It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can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be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good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idea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to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use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mnemonic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to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remember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which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structures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to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include.</a:t>
            </a:r>
            <a:br>
              <a:rPr lang="en-US" altLang="ja-JP" sz="2400" dirty="0" smtClean="0"/>
            </a:br>
            <a:r>
              <a:rPr lang="en-US" altLang="ja-JP" sz="2400" dirty="0" smtClean="0"/>
              <a:t>Think of a mnemonic, using the first letter of each structure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altLang="ja-JP" dirty="0" smtClean="0"/>
              <a:t>Grade</a:t>
            </a:r>
            <a:r>
              <a:rPr lang="ja-JP" altLang="en-US" dirty="0" smtClean="0"/>
              <a:t> </a:t>
            </a:r>
            <a:r>
              <a:rPr lang="en-US" altLang="ja-JP" dirty="0" smtClean="0"/>
              <a:t>C</a:t>
            </a: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P</a:t>
            </a:r>
            <a:r>
              <a:rPr lang="en-US" altLang="ja-JP" dirty="0" smtClean="0"/>
              <a:t>ast</a:t>
            </a:r>
            <a:r>
              <a:rPr lang="ja-JP" altLang="en-US" dirty="0" smtClean="0"/>
              <a:t> </a:t>
            </a:r>
            <a:r>
              <a:rPr lang="en-US" altLang="ja-JP" dirty="0" smtClean="0"/>
              <a:t>tense adjectives and verbs</a:t>
            </a: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N</a:t>
            </a:r>
            <a:r>
              <a:rPr lang="en-US" altLang="ja-JP" dirty="0" smtClean="0"/>
              <a:t>egative</a:t>
            </a:r>
            <a:r>
              <a:rPr lang="ja-JP" altLang="en-US" dirty="0" smtClean="0"/>
              <a:t> </a:t>
            </a:r>
            <a:r>
              <a:rPr lang="en-US" altLang="ja-JP" dirty="0" smtClean="0"/>
              <a:t>adjectives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</a:t>
            </a:r>
            <a:r>
              <a:rPr lang="ja-JP" altLang="en-US" dirty="0" smtClean="0"/>
              <a:t> </a:t>
            </a:r>
            <a:r>
              <a:rPr lang="en-US" altLang="ja-JP" dirty="0" smtClean="0"/>
              <a:t>verbs</a:t>
            </a: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K</a:t>
            </a:r>
            <a:r>
              <a:rPr lang="en-US" altLang="ja-JP" dirty="0" smtClean="0"/>
              <a:t>ara</a:t>
            </a: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L</a:t>
            </a:r>
            <a:r>
              <a:rPr lang="en-US" altLang="ja-JP" dirty="0" smtClean="0"/>
              <a:t>inking</a:t>
            </a:r>
            <a:r>
              <a:rPr lang="ja-JP" altLang="en-US" dirty="0" smtClean="0"/>
              <a:t> </a:t>
            </a:r>
            <a:r>
              <a:rPr lang="en-US" altLang="ja-JP" dirty="0" smtClean="0"/>
              <a:t>adjectives</a:t>
            </a: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L</a:t>
            </a:r>
            <a:r>
              <a:rPr lang="en-US" altLang="ja-JP" dirty="0" smtClean="0"/>
              <a:t>inking</a:t>
            </a:r>
            <a:r>
              <a:rPr lang="ja-JP" altLang="en-US" dirty="0" smtClean="0"/>
              <a:t> </a:t>
            </a:r>
            <a:r>
              <a:rPr lang="en-US" altLang="ja-JP" dirty="0" smtClean="0"/>
              <a:t>words</a:t>
            </a: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t</a:t>
            </a:r>
            <a:r>
              <a:rPr lang="en-US" altLang="ja-JP" dirty="0" smtClean="0"/>
              <a:t>o </a:t>
            </a:r>
            <a:r>
              <a:rPr lang="en-US" altLang="ja-JP" dirty="0" err="1" smtClean="0"/>
              <a:t>omoimasu</a:t>
            </a:r>
            <a:endParaRPr lang="en-US" altLang="ja-JP" dirty="0" smtClean="0"/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S</a:t>
            </a:r>
            <a:r>
              <a:rPr lang="en-US" altLang="ja-JP" dirty="0" smtClean="0"/>
              <a:t>ubordination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ln w="381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altLang="ja-JP" dirty="0" smtClean="0"/>
              <a:t>Grade</a:t>
            </a:r>
            <a:r>
              <a:rPr lang="ja-JP" altLang="en-US" dirty="0" smtClean="0"/>
              <a:t> </a:t>
            </a:r>
            <a:r>
              <a:rPr lang="en-US" altLang="ja-JP" dirty="0" smtClean="0"/>
              <a:t>A/A</a:t>
            </a:r>
            <a:r>
              <a:rPr lang="ja-JP" altLang="en-US" dirty="0" smtClean="0"/>
              <a:t>*</a:t>
            </a:r>
            <a:endParaRPr lang="en-US" altLang="ja-JP" dirty="0" smtClean="0"/>
          </a:p>
          <a:p>
            <a:r>
              <a:rPr lang="en-US" altLang="ja-JP" dirty="0" smtClean="0"/>
              <a:t>(all the ones on the left, plus…)</a:t>
            </a:r>
          </a:p>
          <a:p>
            <a:r>
              <a:rPr lang="en-US" altLang="ja-JP" sz="3200" b="1" dirty="0" smtClean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n-US" altLang="ja-JP" dirty="0" smtClean="0"/>
              <a:t>inking verbs</a:t>
            </a:r>
          </a:p>
          <a:p>
            <a:r>
              <a:rPr lang="en-US" altLang="ja-JP" sz="3200" b="1" dirty="0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altLang="ja-JP" dirty="0" smtClean="0"/>
              <a:t>equencing</a:t>
            </a:r>
          </a:p>
          <a:p>
            <a:r>
              <a:rPr lang="en-US" altLang="ja-JP" sz="3200" b="1" dirty="0" smtClean="0">
                <a:solidFill>
                  <a:schemeClr val="accent2">
                    <a:lumMod val="75000"/>
                  </a:schemeClr>
                </a:solidFill>
              </a:rPr>
              <a:t>W</a:t>
            </a:r>
            <a:r>
              <a:rPr lang="en-US" altLang="ja-JP" dirty="0" smtClean="0"/>
              <a:t>ant to</a:t>
            </a:r>
          </a:p>
          <a:p>
            <a:r>
              <a:rPr lang="en-US" altLang="ja-JP" sz="3200" b="1" dirty="0" smtClean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n-US" altLang="ja-JP" dirty="0" smtClean="0"/>
              <a:t>ermission</a:t>
            </a:r>
          </a:p>
          <a:p>
            <a:pPr marL="0" indent="0">
              <a:buNone/>
            </a:pPr>
            <a:endParaRPr lang="en-US" altLang="ja-JP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211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0" y="13970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95600" y="533400"/>
            <a:ext cx="669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 2b. Listen to the answers. Match the answers with the questions.</a:t>
            </a:r>
          </a:p>
        </p:txBody>
      </p:sp>
      <p:pic>
        <p:nvPicPr>
          <p:cNvPr id="5" name="q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0" cstate="print"/>
          <a:stretch>
            <a:fillRect/>
          </a:stretch>
        </p:blipFill>
        <p:spPr>
          <a:xfrm>
            <a:off x="3124200" y="1447800"/>
            <a:ext cx="304800" cy="304800"/>
          </a:xfrm>
          <a:prstGeom prst="rect">
            <a:avLst/>
          </a:prstGeom>
        </p:spPr>
      </p:pic>
      <p:pic>
        <p:nvPicPr>
          <p:cNvPr id="6" name="q9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3124200" y="1828800"/>
            <a:ext cx="304800" cy="304800"/>
          </a:xfrm>
          <a:prstGeom prst="rect">
            <a:avLst/>
          </a:prstGeom>
        </p:spPr>
      </p:pic>
      <p:pic>
        <p:nvPicPr>
          <p:cNvPr id="7" name="q10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2" cstate="print"/>
          <a:stretch>
            <a:fillRect/>
          </a:stretch>
        </p:blipFill>
        <p:spPr>
          <a:xfrm>
            <a:off x="3124200" y="2209800"/>
            <a:ext cx="304800" cy="304800"/>
          </a:xfrm>
          <a:prstGeom prst="rect">
            <a:avLst/>
          </a:prstGeom>
        </p:spPr>
      </p:pic>
      <p:pic>
        <p:nvPicPr>
          <p:cNvPr id="8" name="q11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3" cstate="print"/>
          <a:stretch>
            <a:fillRect/>
          </a:stretch>
        </p:blipFill>
        <p:spPr>
          <a:xfrm>
            <a:off x="3124200" y="2590800"/>
            <a:ext cx="304800" cy="304800"/>
          </a:xfrm>
          <a:prstGeom prst="rect">
            <a:avLst/>
          </a:prstGeom>
        </p:spPr>
      </p:pic>
      <p:pic>
        <p:nvPicPr>
          <p:cNvPr id="9" name="q12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4" cstate="print"/>
          <a:stretch>
            <a:fillRect/>
          </a:stretch>
        </p:blipFill>
        <p:spPr>
          <a:xfrm>
            <a:off x="3124200" y="2971800"/>
            <a:ext cx="304800" cy="304800"/>
          </a:xfrm>
          <a:prstGeom prst="rect">
            <a:avLst/>
          </a:prstGeom>
        </p:spPr>
      </p:pic>
      <p:pic>
        <p:nvPicPr>
          <p:cNvPr id="10" name="q13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5" cstate="print"/>
          <a:stretch>
            <a:fillRect/>
          </a:stretch>
        </p:blipFill>
        <p:spPr>
          <a:xfrm>
            <a:off x="3124200" y="3276600"/>
            <a:ext cx="304800" cy="304800"/>
          </a:xfrm>
          <a:prstGeom prst="rect">
            <a:avLst/>
          </a:prstGeom>
        </p:spPr>
      </p:pic>
      <p:pic>
        <p:nvPicPr>
          <p:cNvPr id="11" name="q14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6" cstate="print"/>
          <a:stretch>
            <a:fillRect/>
          </a:stretch>
        </p:blipFill>
        <p:spPr>
          <a:xfrm>
            <a:off x="3124200" y="3581400"/>
            <a:ext cx="304800" cy="304800"/>
          </a:xfrm>
          <a:prstGeom prst="rect">
            <a:avLst/>
          </a:prstGeom>
        </p:spPr>
      </p:pic>
      <p:pic>
        <p:nvPicPr>
          <p:cNvPr id="12" name="a8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7086600" y="6096000"/>
            <a:ext cx="304800" cy="304800"/>
          </a:xfrm>
          <a:prstGeom prst="rect">
            <a:avLst/>
          </a:prstGeom>
        </p:spPr>
      </p:pic>
      <p:pic>
        <p:nvPicPr>
          <p:cNvPr id="13" name="a9.mp3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6705600" y="4953000"/>
            <a:ext cx="304800" cy="304800"/>
          </a:xfrm>
          <a:prstGeom prst="rect">
            <a:avLst/>
          </a:prstGeom>
        </p:spPr>
      </p:pic>
      <p:pic>
        <p:nvPicPr>
          <p:cNvPr id="14" name="a10.mp3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4876800" y="6172200"/>
            <a:ext cx="304800" cy="304800"/>
          </a:xfrm>
          <a:prstGeom prst="rect">
            <a:avLst/>
          </a:prstGeom>
        </p:spPr>
      </p:pic>
      <p:pic>
        <p:nvPicPr>
          <p:cNvPr id="15" name="a11.mp3">
            <a:hlinkClick r:id="" action="ppaction://media"/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3657600" y="5410200"/>
            <a:ext cx="304800" cy="304800"/>
          </a:xfrm>
          <a:prstGeom prst="rect">
            <a:avLst/>
          </a:prstGeom>
        </p:spPr>
      </p:pic>
      <p:pic>
        <p:nvPicPr>
          <p:cNvPr id="16" name="a12.mp3">
            <a:hlinkClick r:id="" action="ppaction://media"/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5943600" y="5715000"/>
            <a:ext cx="304800" cy="304800"/>
          </a:xfrm>
          <a:prstGeom prst="rect">
            <a:avLst/>
          </a:prstGeom>
        </p:spPr>
      </p:pic>
      <p:pic>
        <p:nvPicPr>
          <p:cNvPr id="17" name="a13.mp3">
            <a:hlinkClick r:id="" action="ppaction://media"/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5334000" y="5105400"/>
            <a:ext cx="304800" cy="304800"/>
          </a:xfrm>
          <a:prstGeom prst="rect">
            <a:avLst/>
          </a:prstGeom>
        </p:spPr>
      </p:pic>
      <p:pic>
        <p:nvPicPr>
          <p:cNvPr id="18" name="a14.mp3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 cstate="print"/>
          <a:stretch>
            <a:fillRect/>
          </a:stretch>
        </p:blipFill>
        <p:spPr>
          <a:xfrm>
            <a:off x="6248400" y="62484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2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8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80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56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95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922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583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200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731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232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1872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626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Anne </a:t>
            </a:r>
            <a:r>
              <a:rPr lang="en-GB" dirty="0" err="1" smtClean="0"/>
              <a:t>Rajakumar’s</a:t>
            </a:r>
            <a:r>
              <a:rPr lang="en-GB" dirty="0" smtClean="0"/>
              <a:t> Video Tutorials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http://japanese4schools.co.uk/gcse/gcse-oral-exam-practice/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0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My students came up with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3200" b="1" dirty="0" smtClean="0">
                <a:solidFill>
                  <a:srgbClr val="002060"/>
                </a:solidFill>
              </a:rPr>
              <a:t>P</a:t>
            </a:r>
            <a:r>
              <a:rPr lang="en-GB" dirty="0" smtClean="0"/>
              <a:t>eople </a:t>
            </a:r>
          </a:p>
          <a:p>
            <a:r>
              <a:rPr lang="en-GB" sz="3200" b="1" dirty="0" smtClean="0">
                <a:solidFill>
                  <a:srgbClr val="002060"/>
                </a:solidFill>
              </a:rPr>
              <a:t>N</a:t>
            </a:r>
            <a:r>
              <a:rPr lang="en-GB" dirty="0" smtClean="0"/>
              <a:t>ever</a:t>
            </a:r>
          </a:p>
          <a:p>
            <a:r>
              <a:rPr lang="en-GB" sz="3200" b="1" dirty="0" smtClean="0">
                <a:solidFill>
                  <a:srgbClr val="002060"/>
                </a:solidFill>
              </a:rPr>
              <a:t>K</a:t>
            </a:r>
            <a:r>
              <a:rPr lang="en-GB" dirty="0" smtClean="0"/>
              <a:t>new</a:t>
            </a:r>
          </a:p>
          <a:p>
            <a:r>
              <a:rPr lang="en-GB" sz="3200" b="1" dirty="0" smtClean="0">
                <a:solidFill>
                  <a:srgbClr val="002060"/>
                </a:solidFill>
              </a:rPr>
              <a:t>L</a:t>
            </a:r>
            <a:r>
              <a:rPr lang="en-GB" dirty="0" smtClean="0"/>
              <a:t>ions</a:t>
            </a:r>
          </a:p>
          <a:p>
            <a:r>
              <a:rPr lang="en-GB" sz="3200" b="1" dirty="0" smtClean="0">
                <a:solidFill>
                  <a:srgbClr val="002060"/>
                </a:solidFill>
              </a:rPr>
              <a:t>L</a:t>
            </a:r>
            <a:r>
              <a:rPr lang="en-GB" dirty="0" smtClean="0"/>
              <a:t>ike </a:t>
            </a:r>
          </a:p>
          <a:p>
            <a:r>
              <a:rPr lang="en-GB" sz="3200" b="1" dirty="0" smtClean="0">
                <a:solidFill>
                  <a:srgbClr val="002060"/>
                </a:solidFill>
              </a:rPr>
              <a:t>T</a:t>
            </a:r>
            <a:r>
              <a:rPr lang="en-GB" dirty="0" smtClean="0"/>
              <a:t>o</a:t>
            </a:r>
          </a:p>
          <a:p>
            <a:r>
              <a:rPr lang="en-GB" sz="3200" b="1" dirty="0" smtClean="0">
                <a:solidFill>
                  <a:srgbClr val="002060"/>
                </a:solidFill>
              </a:rPr>
              <a:t>S</a:t>
            </a:r>
            <a:r>
              <a:rPr lang="en-GB" dirty="0" smtClean="0"/>
              <a:t>ing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n-GB" dirty="0" smtClean="0"/>
              <a:t>ove </a:t>
            </a:r>
          </a:p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GB" dirty="0" smtClean="0"/>
              <a:t>ongs</a:t>
            </a:r>
          </a:p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W</a:t>
            </a:r>
            <a:r>
              <a:rPr lang="en-GB" dirty="0" smtClean="0"/>
              <a:t>ithout</a:t>
            </a:r>
          </a:p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n-GB" dirty="0" smtClean="0"/>
              <a:t>ermission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4400" b="1" dirty="0" smtClean="0">
                <a:solidFill>
                  <a:srgbClr val="C00000"/>
                </a:solidFill>
              </a:rPr>
              <a:t>!!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0357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49311"/>
            <a:ext cx="9144000" cy="1360652"/>
          </a:xfr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sz="3600" dirty="0" smtClean="0"/>
              <a:t>Year 11</a:t>
            </a:r>
            <a:br>
              <a:rPr lang="en-GB" sz="3600" dirty="0" smtClean="0"/>
            </a:br>
            <a:r>
              <a:rPr lang="en-GB" sz="3600" dirty="0" smtClean="0"/>
              <a:t>GCSE Oral Exam</a:t>
            </a:r>
            <a:br>
              <a:rPr lang="en-GB" sz="3600" dirty="0" smtClean="0"/>
            </a:br>
            <a:r>
              <a:rPr lang="en-GB" sz="3600" dirty="0" smtClean="0"/>
              <a:t>1-2 Minute SPEECH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7411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Lesson 1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The very first lesson of Year 11, students </a:t>
            </a:r>
            <a:r>
              <a:rPr lang="en-GB" sz="2400" dirty="0"/>
              <a:t>are given a computer lesson to read through the advice and information </a:t>
            </a:r>
            <a:r>
              <a:rPr lang="en-GB" sz="2400" dirty="0" smtClean="0"/>
              <a:t>a PPT, including: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Description of themes, tasks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Assessment criteria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Advantages and disadvantages of a picture-based discussion/presentation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Examples of presentations relating to the themes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How to prepare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Example structures of presentations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How to reach A/A*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How to begin/end presentation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Rhetorical devices to use 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How to practise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3722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2884</Words>
  <Application>Microsoft Office PowerPoint</Application>
  <PresentationFormat>Widescreen</PresentationFormat>
  <Paragraphs>396</Paragraphs>
  <Slides>61</Slides>
  <Notes>16</Notes>
  <HiddenSlides>0</HiddenSlides>
  <MMClips>42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ＭＳ Ｐゴシック</vt:lpstr>
      <vt:lpstr>Arial</vt:lpstr>
      <vt:lpstr>Calibri</vt:lpstr>
      <vt:lpstr>Calibri Light</vt:lpstr>
      <vt:lpstr>Office Theme</vt:lpstr>
      <vt:lpstr>Preparing students for the GCSE Oral Exam in Japanese </vt:lpstr>
      <vt:lpstr>Points for discussion</vt:lpstr>
      <vt:lpstr>Timetable of assessment</vt:lpstr>
      <vt:lpstr>Year 10 Speaking Exam </vt:lpstr>
      <vt:lpstr>Preparation</vt:lpstr>
      <vt:lpstr>It can be a good idea to use a mnemonic to remember which structures to include. Think of a mnemonic, using the first letter of each structure</vt:lpstr>
      <vt:lpstr>My students came up with</vt:lpstr>
      <vt:lpstr>Year 11 GCSE Oral Exam 1-2 Minute SPEECH</vt:lpstr>
      <vt:lpstr>Lesson 1</vt:lpstr>
      <vt:lpstr> Examples of presentations </vt:lpstr>
      <vt:lpstr>Examples of presentations</vt:lpstr>
      <vt:lpstr>Examples of presentations</vt:lpstr>
      <vt:lpstr>Examples of presentations</vt:lpstr>
      <vt:lpstr>Preparing your presentation</vt:lpstr>
      <vt:lpstr>Preparing your presentation</vt:lpstr>
      <vt:lpstr>Preparing your presentation</vt:lpstr>
      <vt:lpstr>Preparing your presentation</vt:lpstr>
      <vt:lpstr>Example Structure – a festival</vt:lpstr>
      <vt:lpstr>Example Structure – my part-time job</vt:lpstr>
      <vt:lpstr>Reaching A*</vt:lpstr>
      <vt:lpstr>Beginning your presentation</vt:lpstr>
      <vt:lpstr>Ending your presentation</vt:lpstr>
      <vt:lpstr>Rhetorical devices</vt:lpstr>
      <vt:lpstr>Perfecting your presentation</vt:lpstr>
      <vt:lpstr>Student Resources</vt:lpstr>
      <vt:lpstr>Tasks: Preparing Speech * See ‘Student Resource Pack’</vt:lpstr>
      <vt:lpstr>GCSE Oral Follow-up questions </vt:lpstr>
      <vt:lpstr>Tasks: Preparing for follow-up questions</vt:lpstr>
      <vt:lpstr>じゅんび　What will I have to do? </vt:lpstr>
      <vt:lpstr>Assessment criteria for part 1 is based on speech and responses</vt:lpstr>
      <vt:lpstr>GCSE Target grades How can you improve your performance in speaking and writing?</vt:lpstr>
      <vt:lpstr>On your sheet you will find 4 questions relating to the following topic areas どう　いう　いみ　です　か</vt:lpstr>
      <vt:lpstr>Model answers </vt:lpstr>
      <vt:lpstr>Speaking activity</vt:lpstr>
      <vt:lpstr>Lesson 2</vt:lpstr>
      <vt:lpstr>Lesson 3</vt:lpstr>
      <vt:lpstr>GCSE Oral Exam Task 2 – General Conversation</vt:lpstr>
      <vt:lpstr>Lesson 1</vt:lpstr>
      <vt:lpstr>How many of these question words do you recognise?</vt:lpstr>
      <vt:lpstr>Question Types</vt:lpstr>
      <vt:lpstr>Question Types</vt:lpstr>
      <vt:lpstr>Question Types</vt:lpstr>
      <vt:lpstr>Question Types</vt:lpstr>
      <vt:lpstr>Question Types</vt:lpstr>
      <vt:lpstr>Question Types</vt:lpstr>
      <vt:lpstr>Common Questions</vt:lpstr>
      <vt:lpstr>Common Questions</vt:lpstr>
      <vt:lpstr>Common Questions</vt:lpstr>
      <vt:lpstr>Create a spider diagram</vt:lpstr>
      <vt:lpstr>Step 3</vt:lpstr>
      <vt:lpstr>Step 4</vt:lpstr>
      <vt:lpstr>Tips for the exam</vt:lpstr>
      <vt:lpstr>Fun speaking activities for the classroom</vt:lpstr>
      <vt:lpstr>With my students, I have used…</vt:lpstr>
      <vt:lpstr> Independent learning for students</vt:lpstr>
      <vt:lpstr>Quizlet</vt:lpstr>
      <vt:lpstr>PowerPoint Presentation</vt:lpstr>
      <vt:lpstr>PowerPoint Presentation</vt:lpstr>
      <vt:lpstr>PowerPoint Presentation</vt:lpstr>
      <vt:lpstr>PowerPoint Presentation</vt:lpstr>
      <vt:lpstr>Anne Rajakumar’s Video Tutorials</vt:lpstr>
    </vt:vector>
  </TitlesOfParts>
  <Company>RM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students for the</dc:title>
  <dc:creator>Simpson K</dc:creator>
  <cp:lastModifiedBy>Simpson K</cp:lastModifiedBy>
  <cp:revision>55</cp:revision>
  <dcterms:created xsi:type="dcterms:W3CDTF">2016-02-22T09:01:47Z</dcterms:created>
  <dcterms:modified xsi:type="dcterms:W3CDTF">2016-02-29T14:05:59Z</dcterms:modified>
</cp:coreProperties>
</file>